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Lst>
  <p:sldSz cx="18288000" cy="10287000"/>
  <p:notesSz cx="6858000" cy="9144000"/>
  <p:embeddedFontLst>
    <p:embeddedFont>
      <p:font typeface="Poppins Bold" charset="1" panose="00000800000000000000"/>
      <p:regular r:id="rId28"/>
    </p:embeddedFont>
    <p:embeddedFont>
      <p:font typeface="Poppins" charset="1" panose="00000500000000000000"/>
      <p:regular r:id="rId2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slides/slide16.xml" Type="http://schemas.openxmlformats.org/officeDocument/2006/relationships/slide"/><Relationship Id="rId22" Target="slides/slide17.xml" Type="http://schemas.openxmlformats.org/officeDocument/2006/relationships/slide"/><Relationship Id="rId23" Target="slides/slide18.xml" Type="http://schemas.openxmlformats.org/officeDocument/2006/relationships/slide"/><Relationship Id="rId24" Target="slides/slide19.xml" Type="http://schemas.openxmlformats.org/officeDocument/2006/relationships/slide"/><Relationship Id="rId25" Target="slides/slide20.xml" Type="http://schemas.openxmlformats.org/officeDocument/2006/relationships/slide"/><Relationship Id="rId26" Target="slides/slide21.xml" Type="http://schemas.openxmlformats.org/officeDocument/2006/relationships/slide"/><Relationship Id="rId27" Target="slides/slide22.xml" Type="http://schemas.openxmlformats.org/officeDocument/2006/relationships/slide"/><Relationship Id="rId28" Target="fonts/font28.fntdata" Type="http://schemas.openxmlformats.org/officeDocument/2006/relationships/font"/><Relationship Id="rId29" Target="fonts/font29.fntdata" Type="http://schemas.openxmlformats.org/officeDocument/2006/relationships/font"/><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2.png" Type="http://schemas.openxmlformats.org/officeDocument/2006/relationships/image"/><Relationship Id="rId4" Target="../media/image3.svg" Type="http://schemas.openxmlformats.org/officeDocument/2006/relationships/image"/><Relationship Id="rId5" Target="../media/image4.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8.png" Type="http://schemas.openxmlformats.org/officeDocument/2006/relationships/image"/><Relationship Id="rId4" Target="../media/image9.svg" Type="http://schemas.openxmlformats.org/officeDocument/2006/relationships/image"/><Relationship Id="rId5" Target="../media/image5.png" Type="http://schemas.openxmlformats.org/officeDocument/2006/relationships/image"/><Relationship Id="rId6" Target="../media/image6.sv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5.png" Type="http://schemas.openxmlformats.org/officeDocument/2006/relationships/image"/><Relationship Id="rId4" Target="../media/image6.svg" Type="http://schemas.openxmlformats.org/officeDocument/2006/relationships/image"/><Relationship Id="rId5" Target="../media/image8.png" Type="http://schemas.openxmlformats.org/officeDocument/2006/relationships/image"/><Relationship Id="rId6" Target="../media/image9.sv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8.png" Type="http://schemas.openxmlformats.org/officeDocument/2006/relationships/image"/><Relationship Id="rId4" Target="../media/image9.svg" Type="http://schemas.openxmlformats.org/officeDocument/2006/relationships/image"/><Relationship Id="rId5" Target="../media/image5.png" Type="http://schemas.openxmlformats.org/officeDocument/2006/relationships/image"/><Relationship Id="rId6" Target="../media/image6.sv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5.png" Type="http://schemas.openxmlformats.org/officeDocument/2006/relationships/image"/><Relationship Id="rId4" Target="../media/image6.svg" Type="http://schemas.openxmlformats.org/officeDocument/2006/relationships/image"/><Relationship Id="rId5" Target="../media/image8.png" Type="http://schemas.openxmlformats.org/officeDocument/2006/relationships/image"/><Relationship Id="rId6" Target="../media/image9.sv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8.png" Type="http://schemas.openxmlformats.org/officeDocument/2006/relationships/image"/><Relationship Id="rId4" Target="../media/image9.svg" Type="http://schemas.openxmlformats.org/officeDocument/2006/relationships/image"/><Relationship Id="rId5" Target="../media/image5.png" Type="http://schemas.openxmlformats.org/officeDocument/2006/relationships/image"/><Relationship Id="rId6" Target="../media/image6.sv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8.png" Type="http://schemas.openxmlformats.org/officeDocument/2006/relationships/image"/><Relationship Id="rId4" Target="../media/image9.svg" Type="http://schemas.openxmlformats.org/officeDocument/2006/relationships/image"/><Relationship Id="rId5" Target="../media/image5.png" Type="http://schemas.openxmlformats.org/officeDocument/2006/relationships/image"/><Relationship Id="rId6" Target="../media/image6.svg" Type="http://schemas.openxmlformats.org/officeDocument/2006/relationships/image"/></Relationships>
</file>

<file path=ppt/slides/_rels/slide1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8.png" Type="http://schemas.openxmlformats.org/officeDocument/2006/relationships/image"/><Relationship Id="rId4" Target="../media/image9.svg" Type="http://schemas.openxmlformats.org/officeDocument/2006/relationships/image"/><Relationship Id="rId5" Target="../media/image5.png" Type="http://schemas.openxmlformats.org/officeDocument/2006/relationships/image"/><Relationship Id="rId6" Target="../media/image6.svg" Type="http://schemas.openxmlformats.org/officeDocument/2006/relationships/image"/></Relationships>
</file>

<file path=ppt/slides/_rels/slide1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5.png" Type="http://schemas.openxmlformats.org/officeDocument/2006/relationships/image"/><Relationship Id="rId4" Target="../media/image6.svg" Type="http://schemas.openxmlformats.org/officeDocument/2006/relationships/image"/><Relationship Id="rId5" Target="../media/image8.png" Type="http://schemas.openxmlformats.org/officeDocument/2006/relationships/image"/><Relationship Id="rId6" Target="../media/image9.svg" Type="http://schemas.openxmlformats.org/officeDocument/2006/relationships/image"/></Relationships>
</file>

<file path=ppt/slides/_rels/slide1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8.png" Type="http://schemas.openxmlformats.org/officeDocument/2006/relationships/image"/><Relationship Id="rId4" Target="../media/image9.svg" Type="http://schemas.openxmlformats.org/officeDocument/2006/relationships/image"/><Relationship Id="rId5" Target="../media/image5.png" Type="http://schemas.openxmlformats.org/officeDocument/2006/relationships/image"/><Relationship Id="rId6" Target="../media/image6.svg" Type="http://schemas.openxmlformats.org/officeDocument/2006/relationships/image"/></Relationships>
</file>

<file path=ppt/slides/_rels/slide1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5.png" Type="http://schemas.openxmlformats.org/officeDocument/2006/relationships/image"/><Relationship Id="rId4" Target="../media/image6.svg" Type="http://schemas.openxmlformats.org/officeDocument/2006/relationships/image"/><Relationship Id="rId5" Target="../media/image8.png" Type="http://schemas.openxmlformats.org/officeDocument/2006/relationships/image"/><Relationship Id="rId6" Target="../media/image9.sv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5.png" Type="http://schemas.openxmlformats.org/officeDocument/2006/relationships/image"/><Relationship Id="rId4" Target="../media/image6.svg" Type="http://schemas.openxmlformats.org/officeDocument/2006/relationships/image"/><Relationship Id="rId5" Target="../media/image7.png" Type="http://schemas.openxmlformats.org/officeDocument/2006/relationships/image"/><Relationship Id="rId6" Target="../media/image8.png" Type="http://schemas.openxmlformats.org/officeDocument/2006/relationships/image"/><Relationship Id="rId7" Target="../media/image9.svg" Type="http://schemas.openxmlformats.org/officeDocument/2006/relationships/image"/></Relationships>
</file>

<file path=ppt/slides/_rels/slide2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5.png" Type="http://schemas.openxmlformats.org/officeDocument/2006/relationships/image"/><Relationship Id="rId4" Target="../media/image6.svg" Type="http://schemas.openxmlformats.org/officeDocument/2006/relationships/image"/><Relationship Id="rId5" Target="../media/image7.png" Type="http://schemas.openxmlformats.org/officeDocument/2006/relationships/image"/><Relationship Id="rId6" Target="../media/image8.png" Type="http://schemas.openxmlformats.org/officeDocument/2006/relationships/image"/><Relationship Id="rId7" Target="../media/image9.svg" Type="http://schemas.openxmlformats.org/officeDocument/2006/relationships/image"/></Relationships>
</file>

<file path=ppt/slides/_rels/slide2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5.png" Type="http://schemas.openxmlformats.org/officeDocument/2006/relationships/image"/><Relationship Id="rId4" Target="../media/image6.svg" Type="http://schemas.openxmlformats.org/officeDocument/2006/relationships/image"/><Relationship Id="rId5" Target="../media/image7.png" Type="http://schemas.openxmlformats.org/officeDocument/2006/relationships/image"/><Relationship Id="rId6" Target="../media/image8.png" Type="http://schemas.openxmlformats.org/officeDocument/2006/relationships/image"/><Relationship Id="rId7" Target="../media/image9.svg" Type="http://schemas.openxmlformats.org/officeDocument/2006/relationships/image"/></Relationships>
</file>

<file path=ppt/slides/_rels/slide2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8.png" Type="http://schemas.openxmlformats.org/officeDocument/2006/relationships/image"/><Relationship Id="rId4" Target="../media/image9.svg" Type="http://schemas.openxmlformats.org/officeDocument/2006/relationships/image"/><Relationship Id="rId5" Target="../media/image14.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5.png" Type="http://schemas.openxmlformats.org/officeDocument/2006/relationships/image"/><Relationship Id="rId4" Target="../media/image6.svg" Type="http://schemas.openxmlformats.org/officeDocument/2006/relationships/image"/><Relationship Id="rId5" Target="../media/image7.png" Type="http://schemas.openxmlformats.org/officeDocument/2006/relationships/image"/><Relationship Id="rId6" Target="../media/image8.png" Type="http://schemas.openxmlformats.org/officeDocument/2006/relationships/image"/><Relationship Id="rId7" Target="../media/image9.sv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6.svg" Type="http://schemas.openxmlformats.org/officeDocument/2006/relationships/image"/><Relationship Id="rId2" Target="../media/image1.jpeg" Type="http://schemas.openxmlformats.org/officeDocument/2006/relationships/image"/><Relationship Id="rId3" Target="../media/image8.png" Type="http://schemas.openxmlformats.org/officeDocument/2006/relationships/image"/><Relationship Id="rId4" Target="../media/image9.svg" Type="http://schemas.openxmlformats.org/officeDocument/2006/relationships/image"/><Relationship Id="rId5" Target="../media/image10.png" Type="http://schemas.openxmlformats.org/officeDocument/2006/relationships/image"/><Relationship Id="rId6" Target="../media/image11.png" Type="http://schemas.openxmlformats.org/officeDocument/2006/relationships/image"/><Relationship Id="rId7" Target="../media/image12.png" Type="http://schemas.openxmlformats.org/officeDocument/2006/relationships/image"/><Relationship Id="rId8" Target="../media/image13.png" Type="http://schemas.openxmlformats.org/officeDocument/2006/relationships/image"/><Relationship Id="rId9" Target="../media/image5.pn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5.png" Type="http://schemas.openxmlformats.org/officeDocument/2006/relationships/image"/><Relationship Id="rId4" Target="../media/image6.svg" Type="http://schemas.openxmlformats.org/officeDocument/2006/relationships/image"/><Relationship Id="rId5" Target="../media/image8.png" Type="http://schemas.openxmlformats.org/officeDocument/2006/relationships/image"/><Relationship Id="rId6" Target="../media/image9.sv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8.png" Type="http://schemas.openxmlformats.org/officeDocument/2006/relationships/image"/><Relationship Id="rId4" Target="../media/image9.svg" Type="http://schemas.openxmlformats.org/officeDocument/2006/relationships/image"/><Relationship Id="rId5" Target="../media/image5.png" Type="http://schemas.openxmlformats.org/officeDocument/2006/relationships/image"/><Relationship Id="rId6" Target="../media/image6.sv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5.png" Type="http://schemas.openxmlformats.org/officeDocument/2006/relationships/image"/><Relationship Id="rId4" Target="../media/image6.svg" Type="http://schemas.openxmlformats.org/officeDocument/2006/relationships/image"/><Relationship Id="rId5" Target="../media/image8.png" Type="http://schemas.openxmlformats.org/officeDocument/2006/relationships/image"/><Relationship Id="rId6" Target="../media/image9.sv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8.png" Type="http://schemas.openxmlformats.org/officeDocument/2006/relationships/image"/><Relationship Id="rId4" Target="../media/image9.svg" Type="http://schemas.openxmlformats.org/officeDocument/2006/relationships/image"/><Relationship Id="rId5" Target="../media/image5.png" Type="http://schemas.openxmlformats.org/officeDocument/2006/relationships/image"/><Relationship Id="rId6" Target="../media/image6.sv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5.png" Type="http://schemas.openxmlformats.org/officeDocument/2006/relationships/image"/><Relationship Id="rId4" Target="../media/image6.svg" Type="http://schemas.openxmlformats.org/officeDocument/2006/relationships/image"/><Relationship Id="rId5" Target="../media/image8.png" Type="http://schemas.openxmlformats.org/officeDocument/2006/relationships/image"/><Relationship Id="rId6" Target="../media/image9.sv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38888" r="0" b="-38888"/>
            </a:stretch>
          </a:blipFill>
        </p:spPr>
      </p:sp>
      <p:sp>
        <p:nvSpPr>
          <p:cNvPr name="Freeform 3" id="3"/>
          <p:cNvSpPr/>
          <p:nvPr/>
        </p:nvSpPr>
        <p:spPr>
          <a:xfrm flipH="false" flipV="false" rot="0">
            <a:off x="8338296" y="1028700"/>
            <a:ext cx="1611408" cy="1669132"/>
          </a:xfrm>
          <a:custGeom>
            <a:avLst/>
            <a:gdLst/>
            <a:ahLst/>
            <a:cxnLst/>
            <a:rect r="r" b="b" t="t" l="l"/>
            <a:pathLst>
              <a:path h="1669132" w="1611408">
                <a:moveTo>
                  <a:pt x="0" y="0"/>
                </a:moveTo>
                <a:lnTo>
                  <a:pt x="1611408" y="0"/>
                </a:lnTo>
                <a:lnTo>
                  <a:pt x="1611408" y="1669132"/>
                </a:lnTo>
                <a:lnTo>
                  <a:pt x="0" y="1669132"/>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false" flipV="false" rot="0">
            <a:off x="8541975" y="1777459"/>
            <a:ext cx="1101983" cy="667823"/>
          </a:xfrm>
          <a:custGeom>
            <a:avLst/>
            <a:gdLst/>
            <a:ahLst/>
            <a:cxnLst/>
            <a:rect r="r" b="b" t="t" l="l"/>
            <a:pathLst>
              <a:path h="667823" w="1101983">
                <a:moveTo>
                  <a:pt x="0" y="0"/>
                </a:moveTo>
                <a:lnTo>
                  <a:pt x="1101983" y="0"/>
                </a:lnTo>
                <a:lnTo>
                  <a:pt x="1101983" y="667823"/>
                </a:lnTo>
                <a:lnTo>
                  <a:pt x="0" y="667823"/>
                </a:lnTo>
                <a:lnTo>
                  <a:pt x="0" y="0"/>
                </a:lnTo>
                <a:close/>
              </a:path>
            </a:pathLst>
          </a:custGeom>
          <a:blipFill>
            <a:blip r:embed="rId5"/>
            <a:stretch>
              <a:fillRect l="0" t="0" r="0" b="0"/>
            </a:stretch>
          </a:blipFill>
        </p:spPr>
      </p:sp>
      <p:grpSp>
        <p:nvGrpSpPr>
          <p:cNvPr name="Group 5" id="5"/>
          <p:cNvGrpSpPr/>
          <p:nvPr/>
        </p:nvGrpSpPr>
        <p:grpSpPr>
          <a:xfrm rot="0">
            <a:off x="4727494" y="5756084"/>
            <a:ext cx="8833013" cy="1060832"/>
            <a:chOff x="0" y="0"/>
            <a:chExt cx="2326390" cy="279396"/>
          </a:xfrm>
        </p:grpSpPr>
        <p:sp>
          <p:nvSpPr>
            <p:cNvPr name="Freeform 6" id="6"/>
            <p:cNvSpPr/>
            <p:nvPr/>
          </p:nvSpPr>
          <p:spPr>
            <a:xfrm flipH="false" flipV="false" rot="0">
              <a:off x="0" y="0"/>
              <a:ext cx="2326390" cy="279396"/>
            </a:xfrm>
            <a:custGeom>
              <a:avLst/>
              <a:gdLst/>
              <a:ahLst/>
              <a:cxnLst/>
              <a:rect r="r" b="b" t="t" l="l"/>
              <a:pathLst>
                <a:path h="279396" w="2326390">
                  <a:moveTo>
                    <a:pt x="0" y="0"/>
                  </a:moveTo>
                  <a:lnTo>
                    <a:pt x="2326390" y="0"/>
                  </a:lnTo>
                  <a:lnTo>
                    <a:pt x="2326390" y="279396"/>
                  </a:lnTo>
                  <a:lnTo>
                    <a:pt x="0" y="279396"/>
                  </a:lnTo>
                  <a:close/>
                </a:path>
              </a:pathLst>
            </a:custGeom>
            <a:solidFill>
              <a:srgbClr val="FFCB00"/>
            </a:solidFill>
          </p:spPr>
        </p:sp>
        <p:sp>
          <p:nvSpPr>
            <p:cNvPr name="TextBox 7" id="7"/>
            <p:cNvSpPr txBox="true"/>
            <p:nvPr/>
          </p:nvSpPr>
          <p:spPr>
            <a:xfrm>
              <a:off x="0" y="-38100"/>
              <a:ext cx="2326390" cy="317496"/>
            </a:xfrm>
            <a:prstGeom prst="rect">
              <a:avLst/>
            </a:prstGeom>
          </p:spPr>
          <p:txBody>
            <a:bodyPr anchor="ctr" rtlCol="false" tIns="50800" lIns="50800" bIns="50800" rIns="50800"/>
            <a:lstStyle/>
            <a:p>
              <a:pPr algn="ctr" marL="0" indent="0" lvl="0">
                <a:lnSpc>
                  <a:spcPts val="2659"/>
                </a:lnSpc>
              </a:pPr>
            </a:p>
          </p:txBody>
        </p:sp>
      </p:grpSp>
      <p:sp>
        <p:nvSpPr>
          <p:cNvPr name="TextBox 8" id="8"/>
          <p:cNvSpPr txBox="true"/>
          <p:nvPr/>
        </p:nvSpPr>
        <p:spPr>
          <a:xfrm rot="0">
            <a:off x="3843582" y="3003045"/>
            <a:ext cx="10678055" cy="2409944"/>
          </a:xfrm>
          <a:prstGeom prst="rect">
            <a:avLst/>
          </a:prstGeom>
        </p:spPr>
        <p:txBody>
          <a:bodyPr anchor="t" rtlCol="false" tIns="0" lIns="0" bIns="0" rIns="0">
            <a:spAutoFit/>
          </a:bodyPr>
          <a:lstStyle/>
          <a:p>
            <a:pPr algn="ctr" marL="0" indent="0" lvl="0">
              <a:lnSpc>
                <a:spcPts val="9443"/>
              </a:lnSpc>
              <a:spcBef>
                <a:spcPct val="0"/>
              </a:spcBef>
            </a:pPr>
            <a:r>
              <a:rPr lang="en-US" b="true" sz="6745">
                <a:solidFill>
                  <a:srgbClr val="004AAD"/>
                </a:solidFill>
                <a:latin typeface="Poppins Bold"/>
                <a:ea typeface="Poppins Bold"/>
                <a:cs typeface="Poppins Bold"/>
                <a:sym typeface="Poppins Bold"/>
              </a:rPr>
              <a:t>İki Dilli Türk Çocuklarına Türkçe Öğretimi</a:t>
            </a:r>
          </a:p>
        </p:txBody>
      </p:sp>
      <p:sp>
        <p:nvSpPr>
          <p:cNvPr name="TextBox 9" id="9"/>
          <p:cNvSpPr txBox="true"/>
          <p:nvPr/>
        </p:nvSpPr>
        <p:spPr>
          <a:xfrm rot="0">
            <a:off x="4936752" y="5773738"/>
            <a:ext cx="8414495" cy="892264"/>
          </a:xfrm>
          <a:prstGeom prst="rect">
            <a:avLst/>
          </a:prstGeom>
        </p:spPr>
        <p:txBody>
          <a:bodyPr anchor="t" rtlCol="false" tIns="0" lIns="0" bIns="0" rIns="0">
            <a:spAutoFit/>
          </a:bodyPr>
          <a:lstStyle/>
          <a:p>
            <a:pPr algn="ctr" marL="0" indent="0" lvl="0">
              <a:lnSpc>
                <a:spcPts val="6995"/>
              </a:lnSpc>
              <a:spcBef>
                <a:spcPct val="0"/>
              </a:spcBef>
            </a:pPr>
            <a:r>
              <a:rPr lang="en-US" b="true" sz="4996">
                <a:solidFill>
                  <a:srgbClr val="004AAD"/>
                </a:solidFill>
                <a:latin typeface="Poppins Bold"/>
                <a:ea typeface="Poppins Bold"/>
                <a:cs typeface="Poppins Bold"/>
                <a:sym typeface="Poppins Bold"/>
              </a:rPr>
              <a:t>Yöntem ve Teknikler</a:t>
            </a:r>
          </a:p>
        </p:txBody>
      </p:sp>
      <p:sp>
        <p:nvSpPr>
          <p:cNvPr name="TextBox 10" id="10"/>
          <p:cNvSpPr txBox="true"/>
          <p:nvPr/>
        </p:nvSpPr>
        <p:spPr>
          <a:xfrm rot="0">
            <a:off x="5585253" y="6944229"/>
            <a:ext cx="7117495" cy="374815"/>
          </a:xfrm>
          <a:prstGeom prst="rect">
            <a:avLst/>
          </a:prstGeom>
        </p:spPr>
        <p:txBody>
          <a:bodyPr anchor="t" rtlCol="false" tIns="0" lIns="0" bIns="0" rIns="0">
            <a:spAutoFit/>
          </a:bodyPr>
          <a:lstStyle/>
          <a:p>
            <a:pPr algn="ctr" marL="0" indent="0" lvl="0">
              <a:lnSpc>
                <a:spcPts val="2965"/>
              </a:lnSpc>
              <a:spcBef>
                <a:spcPct val="0"/>
              </a:spcBef>
            </a:pPr>
            <a:r>
              <a:rPr lang="en-US" sz="2118">
                <a:solidFill>
                  <a:srgbClr val="004AAD"/>
                </a:solidFill>
                <a:latin typeface="Poppins"/>
                <a:ea typeface="Poppins"/>
                <a:cs typeface="Poppins"/>
                <a:sym typeface="Poppins"/>
              </a:rPr>
              <a:t>Avrupa'daki mevcut modeller üzerinden bir inceleme</a:t>
            </a:r>
          </a:p>
        </p:txBody>
      </p:sp>
      <p:sp>
        <p:nvSpPr>
          <p:cNvPr name="TextBox 11" id="11"/>
          <p:cNvSpPr txBox="true"/>
          <p:nvPr/>
        </p:nvSpPr>
        <p:spPr>
          <a:xfrm rot="0">
            <a:off x="5585253" y="8391656"/>
            <a:ext cx="7117495" cy="818681"/>
          </a:xfrm>
          <a:prstGeom prst="rect">
            <a:avLst/>
          </a:prstGeom>
        </p:spPr>
        <p:txBody>
          <a:bodyPr anchor="t" rtlCol="false" tIns="0" lIns="0" bIns="0" rIns="0">
            <a:spAutoFit/>
          </a:bodyPr>
          <a:lstStyle/>
          <a:p>
            <a:pPr algn="ctr" marL="0" indent="0" lvl="0">
              <a:lnSpc>
                <a:spcPts val="6325"/>
              </a:lnSpc>
              <a:spcBef>
                <a:spcPct val="0"/>
              </a:spcBef>
            </a:pPr>
            <a:r>
              <a:rPr lang="en-US" b="true" sz="4518">
                <a:solidFill>
                  <a:srgbClr val="004AAD"/>
                </a:solidFill>
                <a:latin typeface="Poppins Bold"/>
                <a:ea typeface="Poppins Bold"/>
                <a:cs typeface="Poppins Bold"/>
                <a:sym typeface="Poppins Bold"/>
              </a:rPr>
              <a:t>DOÇ. DR. GÜLŞAT BİCAN</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38888" r="0" b="-38888"/>
            </a:stretch>
          </a:blipFill>
        </p:spPr>
      </p:sp>
      <p:grpSp>
        <p:nvGrpSpPr>
          <p:cNvPr name="Group 3" id="3"/>
          <p:cNvGrpSpPr/>
          <p:nvPr/>
        </p:nvGrpSpPr>
        <p:grpSpPr>
          <a:xfrm rot="0">
            <a:off x="0" y="0"/>
            <a:ext cx="4280146" cy="10287000"/>
            <a:chOff x="0" y="0"/>
            <a:chExt cx="1127281" cy="2709333"/>
          </a:xfrm>
        </p:grpSpPr>
        <p:sp>
          <p:nvSpPr>
            <p:cNvPr name="Freeform 4" id="4"/>
            <p:cNvSpPr/>
            <p:nvPr/>
          </p:nvSpPr>
          <p:spPr>
            <a:xfrm flipH="false" flipV="false" rot="0">
              <a:off x="0" y="0"/>
              <a:ext cx="1127281" cy="2709333"/>
            </a:xfrm>
            <a:custGeom>
              <a:avLst/>
              <a:gdLst/>
              <a:ahLst/>
              <a:cxnLst/>
              <a:rect r="r" b="b" t="t" l="l"/>
              <a:pathLst>
                <a:path h="2709333" w="1127281">
                  <a:moveTo>
                    <a:pt x="0" y="0"/>
                  </a:moveTo>
                  <a:lnTo>
                    <a:pt x="1127281" y="0"/>
                  </a:lnTo>
                  <a:lnTo>
                    <a:pt x="1127281" y="2709333"/>
                  </a:lnTo>
                  <a:lnTo>
                    <a:pt x="0" y="2709333"/>
                  </a:lnTo>
                  <a:close/>
                </a:path>
              </a:pathLst>
            </a:custGeom>
            <a:solidFill>
              <a:srgbClr val="FFCB00"/>
            </a:solidFill>
          </p:spPr>
        </p:sp>
        <p:sp>
          <p:nvSpPr>
            <p:cNvPr name="TextBox 5" id="5"/>
            <p:cNvSpPr txBox="true"/>
            <p:nvPr/>
          </p:nvSpPr>
          <p:spPr>
            <a:xfrm>
              <a:off x="0" y="-38100"/>
              <a:ext cx="1127281" cy="2747433"/>
            </a:xfrm>
            <a:prstGeom prst="rect">
              <a:avLst/>
            </a:prstGeom>
          </p:spPr>
          <p:txBody>
            <a:bodyPr anchor="ctr" rtlCol="false" tIns="50800" lIns="50800" bIns="50800" rIns="50800"/>
            <a:lstStyle/>
            <a:p>
              <a:pPr algn="ctr" marL="0" indent="0" lvl="0">
                <a:lnSpc>
                  <a:spcPts val="2659"/>
                </a:lnSpc>
                <a:spcBef>
                  <a:spcPct val="0"/>
                </a:spcBef>
              </a:pPr>
            </a:p>
          </p:txBody>
        </p:sp>
      </p:grpSp>
      <p:sp>
        <p:nvSpPr>
          <p:cNvPr name="Freeform 6" id="6"/>
          <p:cNvSpPr/>
          <p:nvPr/>
        </p:nvSpPr>
        <p:spPr>
          <a:xfrm flipH="false" flipV="false" rot="0">
            <a:off x="4470962" y="8352318"/>
            <a:ext cx="905982" cy="905982"/>
          </a:xfrm>
          <a:custGeom>
            <a:avLst/>
            <a:gdLst/>
            <a:ahLst/>
            <a:cxnLst/>
            <a:rect r="r" b="b" t="t" l="l"/>
            <a:pathLst>
              <a:path h="905982" w="905982">
                <a:moveTo>
                  <a:pt x="0" y="0"/>
                </a:moveTo>
                <a:lnTo>
                  <a:pt x="905982" y="0"/>
                </a:lnTo>
                <a:lnTo>
                  <a:pt x="905982" y="905982"/>
                </a:lnTo>
                <a:lnTo>
                  <a:pt x="0" y="905982"/>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7" id="7"/>
          <p:cNvSpPr txBox="true"/>
          <p:nvPr/>
        </p:nvSpPr>
        <p:spPr>
          <a:xfrm rot="0">
            <a:off x="4470962" y="2990850"/>
            <a:ext cx="11530173" cy="4516688"/>
          </a:xfrm>
          <a:prstGeom prst="rect">
            <a:avLst/>
          </a:prstGeom>
        </p:spPr>
        <p:txBody>
          <a:bodyPr anchor="t" rtlCol="false" tIns="0" lIns="0" bIns="0" rIns="0">
            <a:spAutoFit/>
          </a:bodyPr>
          <a:lstStyle/>
          <a:p>
            <a:pPr algn="l" marL="0" indent="0" lvl="0">
              <a:lnSpc>
                <a:spcPts val="4370"/>
              </a:lnSpc>
              <a:spcBef>
                <a:spcPct val="0"/>
              </a:spcBef>
            </a:pPr>
            <a:r>
              <a:rPr lang="en-US" sz="3122">
                <a:solidFill>
                  <a:srgbClr val="004AAD"/>
                </a:solidFill>
                <a:latin typeface="Poppins"/>
                <a:ea typeface="Poppins"/>
                <a:cs typeface="Poppins"/>
                <a:sym typeface="Poppins"/>
              </a:rPr>
              <a:t>Dil ile kültür ayrılmaz bir bütündür. Kramsch’a göre dil </a:t>
            </a:r>
            <a:r>
              <a:rPr lang="en-US" sz="3122">
                <a:solidFill>
                  <a:srgbClr val="004AAD"/>
                </a:solidFill>
                <a:latin typeface="Poppins"/>
                <a:ea typeface="Poppins"/>
                <a:cs typeface="Poppins"/>
                <a:sym typeface="Poppins"/>
              </a:rPr>
              <a:t>öğretimi aynı zamanda kültürel anlam sistemlerinin öğretimidir. Bu nedenle Nasreddin Hoca fıkraları, Keloğlan masalları, çocuk edebiyatı ürünleri ve aile anlatıları iki dilli Türk çocuklarının hem dil gelişimine hem de kimlik aidiyetine katkı sağlar. Çocukların kültürel bağ kurmasını destekler.</a:t>
            </a:r>
          </a:p>
          <a:p>
            <a:pPr algn="l" marL="0" indent="0" lvl="0">
              <a:lnSpc>
                <a:spcPts val="5068"/>
              </a:lnSpc>
              <a:spcBef>
                <a:spcPct val="0"/>
              </a:spcBef>
            </a:pPr>
          </a:p>
        </p:txBody>
      </p:sp>
      <p:sp>
        <p:nvSpPr>
          <p:cNvPr name="Freeform 8" id="8"/>
          <p:cNvSpPr/>
          <p:nvPr/>
        </p:nvSpPr>
        <p:spPr>
          <a:xfrm flipH="false" flipV="false" rot="0">
            <a:off x="505956" y="458100"/>
            <a:ext cx="712343" cy="817610"/>
          </a:xfrm>
          <a:custGeom>
            <a:avLst/>
            <a:gdLst/>
            <a:ahLst/>
            <a:cxnLst/>
            <a:rect r="r" b="b" t="t" l="l"/>
            <a:pathLst>
              <a:path h="817610" w="712343">
                <a:moveTo>
                  <a:pt x="0" y="0"/>
                </a:moveTo>
                <a:lnTo>
                  <a:pt x="712343" y="0"/>
                </a:lnTo>
                <a:lnTo>
                  <a:pt x="712343" y="817610"/>
                </a:lnTo>
                <a:lnTo>
                  <a:pt x="0" y="81761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9" id="9"/>
          <p:cNvSpPr txBox="true"/>
          <p:nvPr/>
        </p:nvSpPr>
        <p:spPr>
          <a:xfrm rot="0">
            <a:off x="522374" y="1398327"/>
            <a:ext cx="3757772" cy="4101649"/>
          </a:xfrm>
          <a:prstGeom prst="rect">
            <a:avLst/>
          </a:prstGeom>
        </p:spPr>
        <p:txBody>
          <a:bodyPr anchor="t" rtlCol="false" tIns="0" lIns="0" bIns="0" rIns="0">
            <a:spAutoFit/>
          </a:bodyPr>
          <a:lstStyle/>
          <a:p>
            <a:pPr algn="l">
              <a:lnSpc>
                <a:spcPts val="6499"/>
              </a:lnSpc>
            </a:pPr>
            <a:r>
              <a:rPr lang="en-US" sz="4642" b="true">
                <a:solidFill>
                  <a:srgbClr val="004AAD"/>
                </a:solidFill>
                <a:latin typeface="Poppins Bold"/>
                <a:ea typeface="Poppins Bold"/>
                <a:cs typeface="Poppins Bold"/>
                <a:sym typeface="Poppins Bold"/>
              </a:rPr>
              <a:t>4. Hikâye ve Masal Temelli Öğretim</a:t>
            </a:r>
          </a:p>
          <a:p>
            <a:pPr algn="l" marL="0" indent="0" lvl="0">
              <a:lnSpc>
                <a:spcPts val="6499"/>
              </a:lnSpc>
              <a:spcBef>
                <a:spcPct val="0"/>
              </a:spcBef>
            </a:pP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38888" r="0" b="-38888"/>
            </a:stretch>
          </a:blipFill>
        </p:spPr>
      </p:sp>
      <p:grpSp>
        <p:nvGrpSpPr>
          <p:cNvPr name="Group 3" id="3"/>
          <p:cNvGrpSpPr/>
          <p:nvPr/>
        </p:nvGrpSpPr>
        <p:grpSpPr>
          <a:xfrm rot="0">
            <a:off x="0" y="0"/>
            <a:ext cx="4365032" cy="10287000"/>
            <a:chOff x="0" y="0"/>
            <a:chExt cx="1149638" cy="2709333"/>
          </a:xfrm>
        </p:grpSpPr>
        <p:sp>
          <p:nvSpPr>
            <p:cNvPr name="Freeform 4" id="4"/>
            <p:cNvSpPr/>
            <p:nvPr/>
          </p:nvSpPr>
          <p:spPr>
            <a:xfrm flipH="false" flipV="false" rot="0">
              <a:off x="0" y="0"/>
              <a:ext cx="1149638" cy="2709333"/>
            </a:xfrm>
            <a:custGeom>
              <a:avLst/>
              <a:gdLst/>
              <a:ahLst/>
              <a:cxnLst/>
              <a:rect r="r" b="b" t="t" l="l"/>
              <a:pathLst>
                <a:path h="2709333" w="1149638">
                  <a:moveTo>
                    <a:pt x="0" y="0"/>
                  </a:moveTo>
                  <a:lnTo>
                    <a:pt x="1149638" y="0"/>
                  </a:lnTo>
                  <a:lnTo>
                    <a:pt x="1149638" y="2709333"/>
                  </a:lnTo>
                  <a:lnTo>
                    <a:pt x="0" y="2709333"/>
                  </a:lnTo>
                  <a:close/>
                </a:path>
              </a:pathLst>
            </a:custGeom>
            <a:solidFill>
              <a:srgbClr val="FFCB00"/>
            </a:solidFill>
          </p:spPr>
        </p:sp>
        <p:sp>
          <p:nvSpPr>
            <p:cNvPr name="TextBox 5" id="5"/>
            <p:cNvSpPr txBox="true"/>
            <p:nvPr/>
          </p:nvSpPr>
          <p:spPr>
            <a:xfrm>
              <a:off x="0" y="-38100"/>
              <a:ext cx="1149638" cy="2747433"/>
            </a:xfrm>
            <a:prstGeom prst="rect">
              <a:avLst/>
            </a:prstGeom>
          </p:spPr>
          <p:txBody>
            <a:bodyPr anchor="ctr" rtlCol="false" tIns="50800" lIns="50800" bIns="50800" rIns="50800"/>
            <a:lstStyle/>
            <a:p>
              <a:pPr algn="ctr" marL="0" indent="0" lvl="0">
                <a:lnSpc>
                  <a:spcPts val="2659"/>
                </a:lnSpc>
                <a:spcBef>
                  <a:spcPct val="0"/>
                </a:spcBef>
              </a:pPr>
            </a:p>
          </p:txBody>
        </p:sp>
      </p:grpSp>
      <p:sp>
        <p:nvSpPr>
          <p:cNvPr name="Freeform 6" id="6"/>
          <p:cNvSpPr/>
          <p:nvPr/>
        </p:nvSpPr>
        <p:spPr>
          <a:xfrm flipH="false" flipV="false" rot="0">
            <a:off x="505956" y="458100"/>
            <a:ext cx="712343" cy="817610"/>
          </a:xfrm>
          <a:custGeom>
            <a:avLst/>
            <a:gdLst/>
            <a:ahLst/>
            <a:cxnLst/>
            <a:rect r="r" b="b" t="t" l="l"/>
            <a:pathLst>
              <a:path h="817610" w="712343">
                <a:moveTo>
                  <a:pt x="0" y="0"/>
                </a:moveTo>
                <a:lnTo>
                  <a:pt x="712343" y="0"/>
                </a:lnTo>
                <a:lnTo>
                  <a:pt x="712343" y="817610"/>
                </a:lnTo>
                <a:lnTo>
                  <a:pt x="0" y="81761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7" id="7"/>
          <p:cNvSpPr/>
          <p:nvPr/>
        </p:nvSpPr>
        <p:spPr>
          <a:xfrm flipH="false" flipV="false" rot="0">
            <a:off x="4470962" y="8352318"/>
            <a:ext cx="905982" cy="905982"/>
          </a:xfrm>
          <a:custGeom>
            <a:avLst/>
            <a:gdLst/>
            <a:ahLst/>
            <a:cxnLst/>
            <a:rect r="r" b="b" t="t" l="l"/>
            <a:pathLst>
              <a:path h="905982" w="905982">
                <a:moveTo>
                  <a:pt x="0" y="0"/>
                </a:moveTo>
                <a:lnTo>
                  <a:pt x="905982" y="0"/>
                </a:lnTo>
                <a:lnTo>
                  <a:pt x="905982" y="905982"/>
                </a:lnTo>
                <a:lnTo>
                  <a:pt x="0" y="905982"/>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8" id="8"/>
          <p:cNvSpPr txBox="true"/>
          <p:nvPr/>
        </p:nvSpPr>
        <p:spPr>
          <a:xfrm rot="0">
            <a:off x="4606323" y="2634764"/>
            <a:ext cx="4933979" cy="4793119"/>
          </a:xfrm>
          <a:prstGeom prst="rect">
            <a:avLst/>
          </a:prstGeom>
        </p:spPr>
        <p:txBody>
          <a:bodyPr anchor="t" rtlCol="false" tIns="0" lIns="0" bIns="0" rIns="0">
            <a:spAutoFit/>
          </a:bodyPr>
          <a:lstStyle/>
          <a:p>
            <a:pPr algn="l" marL="0" indent="0" lvl="0">
              <a:lnSpc>
                <a:spcPts val="2879"/>
              </a:lnSpc>
              <a:spcBef>
                <a:spcPct val="0"/>
              </a:spcBef>
            </a:pPr>
            <a:r>
              <a:rPr lang="en-US" sz="2056">
                <a:solidFill>
                  <a:srgbClr val="004AAD"/>
                </a:solidFill>
                <a:latin typeface="Poppins"/>
                <a:ea typeface="Poppins"/>
                <a:cs typeface="Poppins"/>
                <a:sym typeface="Poppins"/>
              </a:rPr>
              <a:t>Kullanılan materyal</a:t>
            </a:r>
            <a:r>
              <a:rPr lang="en-US" sz="2056">
                <a:solidFill>
                  <a:srgbClr val="004AAD"/>
                </a:solidFill>
                <a:latin typeface="Poppins"/>
                <a:ea typeface="Poppins"/>
                <a:cs typeface="Poppins"/>
                <a:sym typeface="Poppins"/>
              </a:rPr>
              <a:t>ler:</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Nasreddin Hoca Fıkraları</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Keloğl</a:t>
            </a:r>
            <a:r>
              <a:rPr lang="en-US" sz="2056">
                <a:solidFill>
                  <a:srgbClr val="004AAD"/>
                </a:solidFill>
                <a:latin typeface="Poppins"/>
                <a:ea typeface="Poppins"/>
                <a:cs typeface="Poppins"/>
                <a:sym typeface="Poppins"/>
              </a:rPr>
              <a:t>an masalları</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Çağdaş çocuk hikâye</a:t>
            </a:r>
            <a:r>
              <a:rPr lang="en-US" sz="2056">
                <a:solidFill>
                  <a:srgbClr val="004AAD"/>
                </a:solidFill>
                <a:latin typeface="Poppins"/>
                <a:ea typeface="Poppins"/>
                <a:cs typeface="Poppins"/>
                <a:sym typeface="Poppins"/>
              </a:rPr>
              <a:t>leri</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Res</a:t>
            </a:r>
            <a:r>
              <a:rPr lang="en-US" sz="2056">
                <a:solidFill>
                  <a:srgbClr val="004AAD"/>
                </a:solidFill>
                <a:latin typeface="Poppins"/>
                <a:ea typeface="Poppins"/>
                <a:cs typeface="Poppins"/>
                <a:sym typeface="Poppins"/>
              </a:rPr>
              <a:t>imli kitaplar</a:t>
            </a:r>
          </a:p>
          <a:p>
            <a:pPr algn="l">
              <a:lnSpc>
                <a:spcPts val="2879"/>
              </a:lnSpc>
              <a:spcBef>
                <a:spcPct val="0"/>
              </a:spcBef>
            </a:pPr>
          </a:p>
          <a:p>
            <a:pPr algn="l">
              <a:lnSpc>
                <a:spcPts val="2879"/>
              </a:lnSpc>
              <a:spcBef>
                <a:spcPct val="0"/>
              </a:spcBef>
            </a:pPr>
            <a:r>
              <a:rPr lang="en-US" sz="2056">
                <a:solidFill>
                  <a:srgbClr val="004AAD"/>
                </a:solidFill>
                <a:latin typeface="Poppins"/>
                <a:ea typeface="Poppins"/>
                <a:cs typeface="Poppins"/>
                <a:sym typeface="Poppins"/>
              </a:rPr>
              <a:t>Teknikler:</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Hikâye tamamlama</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Resimden anlatma</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Yeniden yazma</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Drama ile canlandırma</a:t>
            </a:r>
          </a:p>
          <a:p>
            <a:pPr algn="l">
              <a:lnSpc>
                <a:spcPts val="2879"/>
              </a:lnSpc>
              <a:spcBef>
                <a:spcPct val="0"/>
              </a:spcBef>
            </a:pPr>
          </a:p>
          <a:p>
            <a:pPr algn="l" marL="0" indent="0" lvl="0">
              <a:lnSpc>
                <a:spcPts val="3338"/>
              </a:lnSpc>
              <a:spcBef>
                <a:spcPct val="0"/>
              </a:spcBef>
            </a:pPr>
          </a:p>
        </p:txBody>
      </p:sp>
      <p:sp>
        <p:nvSpPr>
          <p:cNvPr name="TextBox 9" id="9"/>
          <p:cNvSpPr txBox="true"/>
          <p:nvPr/>
        </p:nvSpPr>
        <p:spPr>
          <a:xfrm rot="0">
            <a:off x="522374" y="1398327"/>
            <a:ext cx="3757772" cy="3282499"/>
          </a:xfrm>
          <a:prstGeom prst="rect">
            <a:avLst/>
          </a:prstGeom>
        </p:spPr>
        <p:txBody>
          <a:bodyPr anchor="t" rtlCol="false" tIns="0" lIns="0" bIns="0" rIns="0">
            <a:spAutoFit/>
          </a:bodyPr>
          <a:lstStyle/>
          <a:p>
            <a:pPr algn="l" marL="0" indent="0" lvl="0">
              <a:lnSpc>
                <a:spcPts val="6499"/>
              </a:lnSpc>
              <a:spcBef>
                <a:spcPct val="0"/>
              </a:spcBef>
            </a:pPr>
            <a:r>
              <a:rPr lang="en-US" b="true" sz="4642">
                <a:solidFill>
                  <a:srgbClr val="004AAD"/>
                </a:solidFill>
                <a:latin typeface="Poppins Bold"/>
                <a:ea typeface="Poppins Bold"/>
                <a:cs typeface="Poppins Bold"/>
                <a:sym typeface="Poppins Bold"/>
              </a:rPr>
              <a:t>4. Hikâye ve Masal Temelli Öğretim</a:t>
            </a:r>
          </a:p>
        </p:txBody>
      </p:sp>
      <p:sp>
        <p:nvSpPr>
          <p:cNvPr name="TextBox 10" id="10"/>
          <p:cNvSpPr txBox="true"/>
          <p:nvPr/>
        </p:nvSpPr>
        <p:spPr>
          <a:xfrm rot="0">
            <a:off x="9866480" y="2634764"/>
            <a:ext cx="7651839" cy="4428481"/>
          </a:xfrm>
          <a:prstGeom prst="rect">
            <a:avLst/>
          </a:prstGeom>
        </p:spPr>
        <p:txBody>
          <a:bodyPr anchor="t" rtlCol="false" tIns="0" lIns="0" bIns="0" rIns="0">
            <a:spAutoFit/>
          </a:bodyPr>
          <a:lstStyle/>
          <a:p>
            <a:pPr algn="l">
              <a:lnSpc>
                <a:spcPts val="2879"/>
              </a:lnSpc>
            </a:pPr>
            <a:r>
              <a:rPr lang="en-US" sz="2056">
                <a:solidFill>
                  <a:srgbClr val="004AAD"/>
                </a:solidFill>
                <a:latin typeface="Poppins"/>
                <a:ea typeface="Poppins"/>
                <a:cs typeface="Poppins"/>
                <a:sym typeface="Poppins"/>
              </a:rPr>
              <a:t>Etkinlik Örnekleri:</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Hikâye Tamamlama</a:t>
            </a:r>
            <a:r>
              <a:rPr lang="en-US" sz="2056">
                <a:solidFill>
                  <a:srgbClr val="004AAD"/>
                </a:solidFill>
                <a:latin typeface="Poppins"/>
                <a:ea typeface="Poppins"/>
                <a:cs typeface="Poppins"/>
                <a:sym typeface="Poppins"/>
              </a:rPr>
              <a:t>:</a:t>
            </a:r>
          </a:p>
          <a:p>
            <a:pPr algn="l" marL="888127" indent="-296042" lvl="2">
              <a:lnSpc>
                <a:spcPts val="2879"/>
              </a:lnSpc>
              <a:spcBef>
                <a:spcPct val="0"/>
              </a:spcBef>
              <a:buFont typeface="Arial"/>
              <a:buChar char="⚬"/>
            </a:pPr>
            <a:r>
              <a:rPr lang="en-US" sz="2056">
                <a:solidFill>
                  <a:srgbClr val="004AAD"/>
                </a:solidFill>
                <a:latin typeface="Poppins"/>
                <a:ea typeface="Poppins"/>
                <a:cs typeface="Poppins"/>
                <a:sym typeface="Poppins"/>
              </a:rPr>
              <a:t> Yarım bırakılan bir hikâye öğrenciler tarafından tamamlanır. </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Masal Canlandırma:</a:t>
            </a:r>
          </a:p>
          <a:p>
            <a:pPr algn="l" marL="888127" indent="-296042" lvl="2">
              <a:lnSpc>
                <a:spcPts val="2879"/>
              </a:lnSpc>
              <a:spcBef>
                <a:spcPct val="0"/>
              </a:spcBef>
              <a:buFont typeface="Arial"/>
              <a:buChar char="⚬"/>
            </a:pPr>
            <a:r>
              <a:rPr lang="en-US" sz="2056">
                <a:solidFill>
                  <a:srgbClr val="004AAD"/>
                </a:solidFill>
                <a:latin typeface="Poppins"/>
                <a:ea typeface="Poppins"/>
                <a:cs typeface="Poppins"/>
                <a:sym typeface="Poppins"/>
              </a:rPr>
              <a:t> Keloğlan veya</a:t>
            </a:r>
            <a:r>
              <a:rPr lang="en-US" sz="2056">
                <a:solidFill>
                  <a:srgbClr val="004AAD"/>
                </a:solidFill>
                <a:latin typeface="Poppins"/>
                <a:ea typeface="Poppins"/>
                <a:cs typeface="Poppins"/>
                <a:sym typeface="Poppins"/>
              </a:rPr>
              <a:t> N</a:t>
            </a:r>
            <a:r>
              <a:rPr lang="en-US" sz="2056">
                <a:solidFill>
                  <a:srgbClr val="004AAD"/>
                </a:solidFill>
                <a:latin typeface="Poppins"/>
                <a:ea typeface="Poppins"/>
                <a:cs typeface="Poppins"/>
                <a:sym typeface="Poppins"/>
              </a:rPr>
              <a:t>asreddin Hoca hikâyeleri drama</a:t>
            </a:r>
            <a:r>
              <a:rPr lang="en-US" sz="2056">
                <a:solidFill>
                  <a:srgbClr val="004AAD"/>
                </a:solidFill>
                <a:latin typeface="Poppins"/>
                <a:ea typeface="Poppins"/>
                <a:cs typeface="Poppins"/>
                <a:sym typeface="Poppins"/>
              </a:rPr>
              <a:t>tize edi</a:t>
            </a:r>
            <a:r>
              <a:rPr lang="en-US" sz="2056">
                <a:solidFill>
                  <a:srgbClr val="004AAD"/>
                </a:solidFill>
                <a:latin typeface="Poppins"/>
                <a:ea typeface="Poppins"/>
                <a:cs typeface="Poppins"/>
                <a:sym typeface="Poppins"/>
              </a:rPr>
              <a:t>lir. </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Res</a:t>
            </a:r>
            <a:r>
              <a:rPr lang="en-US" sz="2056">
                <a:solidFill>
                  <a:srgbClr val="004AAD"/>
                </a:solidFill>
                <a:latin typeface="Poppins"/>
                <a:ea typeface="Poppins"/>
                <a:cs typeface="Poppins"/>
                <a:sym typeface="Poppins"/>
              </a:rPr>
              <a:t>imden Hikâye:</a:t>
            </a:r>
          </a:p>
          <a:p>
            <a:pPr algn="l" marL="888127" indent="-296042" lvl="2">
              <a:lnSpc>
                <a:spcPts val="2879"/>
              </a:lnSpc>
              <a:spcBef>
                <a:spcPct val="0"/>
              </a:spcBef>
              <a:buFont typeface="Arial"/>
              <a:buChar char="⚬"/>
            </a:pPr>
            <a:r>
              <a:rPr lang="en-US" sz="2056">
                <a:solidFill>
                  <a:srgbClr val="004AAD"/>
                </a:solidFill>
                <a:latin typeface="Poppins"/>
                <a:ea typeface="Poppins"/>
                <a:cs typeface="Poppins"/>
                <a:sym typeface="Poppins"/>
              </a:rPr>
              <a:t> Görselden yola çıkarak anlatım yapılır.</a:t>
            </a:r>
          </a:p>
          <a:p>
            <a:pPr algn="l">
              <a:lnSpc>
                <a:spcPts val="2879"/>
              </a:lnSpc>
              <a:spcBef>
                <a:spcPct val="0"/>
              </a:spcBef>
            </a:pPr>
          </a:p>
          <a:p>
            <a:pPr algn="l">
              <a:lnSpc>
                <a:spcPts val="2879"/>
              </a:lnSpc>
              <a:spcBef>
                <a:spcPct val="0"/>
              </a:spcBef>
            </a:pPr>
            <a:r>
              <a:rPr lang="en-US" sz="2056">
                <a:solidFill>
                  <a:srgbClr val="004AAD"/>
                </a:solidFill>
                <a:latin typeface="Poppins"/>
                <a:ea typeface="Poppins"/>
                <a:cs typeface="Poppins"/>
                <a:sym typeface="Poppins"/>
              </a:rPr>
              <a:t>👉 Kazanım: Anlatma ve kültürel farkındalık gelişir.</a:t>
            </a:r>
          </a:p>
          <a:p>
            <a:pPr algn="l" marL="0" indent="0" lvl="0">
              <a:lnSpc>
                <a:spcPts val="3338"/>
              </a:lnSpc>
              <a:spcBef>
                <a:spcPct val="0"/>
              </a:spcBef>
            </a:pPr>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38888" r="0" b="-38888"/>
            </a:stretch>
          </a:blipFill>
        </p:spPr>
      </p:sp>
      <p:grpSp>
        <p:nvGrpSpPr>
          <p:cNvPr name="Group 3" id="3"/>
          <p:cNvGrpSpPr/>
          <p:nvPr/>
        </p:nvGrpSpPr>
        <p:grpSpPr>
          <a:xfrm rot="0">
            <a:off x="0" y="0"/>
            <a:ext cx="4280146" cy="10287000"/>
            <a:chOff x="0" y="0"/>
            <a:chExt cx="1127281" cy="2709333"/>
          </a:xfrm>
        </p:grpSpPr>
        <p:sp>
          <p:nvSpPr>
            <p:cNvPr name="Freeform 4" id="4"/>
            <p:cNvSpPr/>
            <p:nvPr/>
          </p:nvSpPr>
          <p:spPr>
            <a:xfrm flipH="false" flipV="false" rot="0">
              <a:off x="0" y="0"/>
              <a:ext cx="1127281" cy="2709333"/>
            </a:xfrm>
            <a:custGeom>
              <a:avLst/>
              <a:gdLst/>
              <a:ahLst/>
              <a:cxnLst/>
              <a:rect r="r" b="b" t="t" l="l"/>
              <a:pathLst>
                <a:path h="2709333" w="1127281">
                  <a:moveTo>
                    <a:pt x="0" y="0"/>
                  </a:moveTo>
                  <a:lnTo>
                    <a:pt x="1127281" y="0"/>
                  </a:lnTo>
                  <a:lnTo>
                    <a:pt x="1127281" y="2709333"/>
                  </a:lnTo>
                  <a:lnTo>
                    <a:pt x="0" y="2709333"/>
                  </a:lnTo>
                  <a:close/>
                </a:path>
              </a:pathLst>
            </a:custGeom>
            <a:solidFill>
              <a:srgbClr val="FFCB00"/>
            </a:solidFill>
          </p:spPr>
        </p:sp>
        <p:sp>
          <p:nvSpPr>
            <p:cNvPr name="TextBox 5" id="5"/>
            <p:cNvSpPr txBox="true"/>
            <p:nvPr/>
          </p:nvSpPr>
          <p:spPr>
            <a:xfrm>
              <a:off x="0" y="-38100"/>
              <a:ext cx="1127281" cy="2747433"/>
            </a:xfrm>
            <a:prstGeom prst="rect">
              <a:avLst/>
            </a:prstGeom>
          </p:spPr>
          <p:txBody>
            <a:bodyPr anchor="ctr" rtlCol="false" tIns="50800" lIns="50800" bIns="50800" rIns="50800"/>
            <a:lstStyle/>
            <a:p>
              <a:pPr algn="ctr" marL="0" indent="0" lvl="0">
                <a:lnSpc>
                  <a:spcPts val="2659"/>
                </a:lnSpc>
                <a:spcBef>
                  <a:spcPct val="0"/>
                </a:spcBef>
              </a:pPr>
            </a:p>
          </p:txBody>
        </p:sp>
      </p:grpSp>
      <p:sp>
        <p:nvSpPr>
          <p:cNvPr name="Freeform 6" id="6"/>
          <p:cNvSpPr/>
          <p:nvPr/>
        </p:nvSpPr>
        <p:spPr>
          <a:xfrm flipH="false" flipV="false" rot="0">
            <a:off x="4470962" y="8352318"/>
            <a:ext cx="905982" cy="905982"/>
          </a:xfrm>
          <a:custGeom>
            <a:avLst/>
            <a:gdLst/>
            <a:ahLst/>
            <a:cxnLst/>
            <a:rect r="r" b="b" t="t" l="l"/>
            <a:pathLst>
              <a:path h="905982" w="905982">
                <a:moveTo>
                  <a:pt x="0" y="0"/>
                </a:moveTo>
                <a:lnTo>
                  <a:pt x="905982" y="0"/>
                </a:lnTo>
                <a:lnTo>
                  <a:pt x="905982" y="905982"/>
                </a:lnTo>
                <a:lnTo>
                  <a:pt x="0" y="905982"/>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7" id="7"/>
          <p:cNvSpPr txBox="true"/>
          <p:nvPr/>
        </p:nvSpPr>
        <p:spPr>
          <a:xfrm rot="0">
            <a:off x="4470962" y="2990850"/>
            <a:ext cx="11194115" cy="3313087"/>
          </a:xfrm>
          <a:prstGeom prst="rect">
            <a:avLst/>
          </a:prstGeom>
        </p:spPr>
        <p:txBody>
          <a:bodyPr anchor="t" rtlCol="false" tIns="0" lIns="0" bIns="0" rIns="0">
            <a:spAutoFit/>
          </a:bodyPr>
          <a:lstStyle/>
          <a:p>
            <a:pPr algn="l" marL="0" indent="0" lvl="0">
              <a:lnSpc>
                <a:spcPts val="4243"/>
              </a:lnSpc>
              <a:spcBef>
                <a:spcPct val="0"/>
              </a:spcBef>
            </a:pPr>
            <a:r>
              <a:rPr lang="en-US" sz="3031">
                <a:solidFill>
                  <a:srgbClr val="004AAD"/>
                </a:solidFill>
                <a:latin typeface="Poppins"/>
                <a:ea typeface="Poppins"/>
                <a:cs typeface="Poppins"/>
                <a:sym typeface="Poppins"/>
              </a:rPr>
              <a:t>Ellis’e göre g</a:t>
            </a:r>
            <a:r>
              <a:rPr lang="en-US" sz="3031">
                <a:solidFill>
                  <a:srgbClr val="004AAD"/>
                </a:solidFill>
                <a:latin typeface="Poppins"/>
                <a:ea typeface="Poppins"/>
                <a:cs typeface="Poppins"/>
                <a:sym typeface="Poppins"/>
              </a:rPr>
              <a:t>örev temelli öğretimde öğrenci, dili gerçek amaçlarla kullanır. İki dilli Türk çocuklarına aile ağacı hazırlama, büyüklerle röportaj yapma, Türkiye seyahati planlama gibi görevler verilmesi dil kullanımını artırır. Çocuğa gerçek görev verilir.</a:t>
            </a:r>
          </a:p>
          <a:p>
            <a:pPr algn="l" marL="0" indent="0" lvl="0">
              <a:lnSpc>
                <a:spcPts val="4920"/>
              </a:lnSpc>
              <a:spcBef>
                <a:spcPct val="0"/>
              </a:spcBef>
            </a:pPr>
          </a:p>
        </p:txBody>
      </p:sp>
      <p:sp>
        <p:nvSpPr>
          <p:cNvPr name="Freeform 8" id="8"/>
          <p:cNvSpPr/>
          <p:nvPr/>
        </p:nvSpPr>
        <p:spPr>
          <a:xfrm flipH="false" flipV="false" rot="0">
            <a:off x="505956" y="458100"/>
            <a:ext cx="712343" cy="817610"/>
          </a:xfrm>
          <a:custGeom>
            <a:avLst/>
            <a:gdLst/>
            <a:ahLst/>
            <a:cxnLst/>
            <a:rect r="r" b="b" t="t" l="l"/>
            <a:pathLst>
              <a:path h="817610" w="712343">
                <a:moveTo>
                  <a:pt x="0" y="0"/>
                </a:moveTo>
                <a:lnTo>
                  <a:pt x="712343" y="0"/>
                </a:lnTo>
                <a:lnTo>
                  <a:pt x="712343" y="817610"/>
                </a:lnTo>
                <a:lnTo>
                  <a:pt x="0" y="81761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9" id="9"/>
          <p:cNvSpPr txBox="true"/>
          <p:nvPr/>
        </p:nvSpPr>
        <p:spPr>
          <a:xfrm rot="0">
            <a:off x="522374" y="1398327"/>
            <a:ext cx="3757772" cy="3282499"/>
          </a:xfrm>
          <a:prstGeom prst="rect">
            <a:avLst/>
          </a:prstGeom>
        </p:spPr>
        <p:txBody>
          <a:bodyPr anchor="t" rtlCol="false" tIns="0" lIns="0" bIns="0" rIns="0">
            <a:spAutoFit/>
          </a:bodyPr>
          <a:lstStyle/>
          <a:p>
            <a:pPr algn="l">
              <a:lnSpc>
                <a:spcPts val="6499"/>
              </a:lnSpc>
            </a:pPr>
            <a:r>
              <a:rPr lang="en-US" sz="4642" b="true">
                <a:solidFill>
                  <a:srgbClr val="004AAD"/>
                </a:solidFill>
                <a:latin typeface="Poppins Bold"/>
                <a:ea typeface="Poppins Bold"/>
                <a:cs typeface="Poppins Bold"/>
                <a:sym typeface="Poppins Bold"/>
              </a:rPr>
              <a:t>5. Görev Temelli Öğretim</a:t>
            </a:r>
          </a:p>
          <a:p>
            <a:pPr algn="l" marL="0" indent="0" lvl="0">
              <a:lnSpc>
                <a:spcPts val="6499"/>
              </a:lnSpc>
              <a:spcBef>
                <a:spcPct val="0"/>
              </a:spcBef>
            </a:pPr>
          </a:p>
        </p:txBody>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38888" r="0" b="-38888"/>
            </a:stretch>
          </a:blipFill>
        </p:spPr>
      </p:sp>
      <p:grpSp>
        <p:nvGrpSpPr>
          <p:cNvPr name="Group 3" id="3"/>
          <p:cNvGrpSpPr/>
          <p:nvPr/>
        </p:nvGrpSpPr>
        <p:grpSpPr>
          <a:xfrm rot="0">
            <a:off x="0" y="0"/>
            <a:ext cx="4365032" cy="10287000"/>
            <a:chOff x="0" y="0"/>
            <a:chExt cx="1149638" cy="2709333"/>
          </a:xfrm>
        </p:grpSpPr>
        <p:sp>
          <p:nvSpPr>
            <p:cNvPr name="Freeform 4" id="4"/>
            <p:cNvSpPr/>
            <p:nvPr/>
          </p:nvSpPr>
          <p:spPr>
            <a:xfrm flipH="false" flipV="false" rot="0">
              <a:off x="0" y="0"/>
              <a:ext cx="1149638" cy="2709333"/>
            </a:xfrm>
            <a:custGeom>
              <a:avLst/>
              <a:gdLst/>
              <a:ahLst/>
              <a:cxnLst/>
              <a:rect r="r" b="b" t="t" l="l"/>
              <a:pathLst>
                <a:path h="2709333" w="1149638">
                  <a:moveTo>
                    <a:pt x="0" y="0"/>
                  </a:moveTo>
                  <a:lnTo>
                    <a:pt x="1149638" y="0"/>
                  </a:lnTo>
                  <a:lnTo>
                    <a:pt x="1149638" y="2709333"/>
                  </a:lnTo>
                  <a:lnTo>
                    <a:pt x="0" y="2709333"/>
                  </a:lnTo>
                  <a:close/>
                </a:path>
              </a:pathLst>
            </a:custGeom>
            <a:solidFill>
              <a:srgbClr val="FFCB00"/>
            </a:solidFill>
          </p:spPr>
        </p:sp>
        <p:sp>
          <p:nvSpPr>
            <p:cNvPr name="TextBox 5" id="5"/>
            <p:cNvSpPr txBox="true"/>
            <p:nvPr/>
          </p:nvSpPr>
          <p:spPr>
            <a:xfrm>
              <a:off x="0" y="-38100"/>
              <a:ext cx="1149638" cy="2747433"/>
            </a:xfrm>
            <a:prstGeom prst="rect">
              <a:avLst/>
            </a:prstGeom>
          </p:spPr>
          <p:txBody>
            <a:bodyPr anchor="ctr" rtlCol="false" tIns="50800" lIns="50800" bIns="50800" rIns="50800"/>
            <a:lstStyle/>
            <a:p>
              <a:pPr algn="ctr" marL="0" indent="0" lvl="0">
                <a:lnSpc>
                  <a:spcPts val="2659"/>
                </a:lnSpc>
                <a:spcBef>
                  <a:spcPct val="0"/>
                </a:spcBef>
              </a:pPr>
            </a:p>
          </p:txBody>
        </p:sp>
      </p:grpSp>
      <p:sp>
        <p:nvSpPr>
          <p:cNvPr name="Freeform 6" id="6"/>
          <p:cNvSpPr/>
          <p:nvPr/>
        </p:nvSpPr>
        <p:spPr>
          <a:xfrm flipH="false" flipV="false" rot="0">
            <a:off x="505956" y="458100"/>
            <a:ext cx="712343" cy="817610"/>
          </a:xfrm>
          <a:custGeom>
            <a:avLst/>
            <a:gdLst/>
            <a:ahLst/>
            <a:cxnLst/>
            <a:rect r="r" b="b" t="t" l="l"/>
            <a:pathLst>
              <a:path h="817610" w="712343">
                <a:moveTo>
                  <a:pt x="0" y="0"/>
                </a:moveTo>
                <a:lnTo>
                  <a:pt x="712343" y="0"/>
                </a:lnTo>
                <a:lnTo>
                  <a:pt x="712343" y="817610"/>
                </a:lnTo>
                <a:lnTo>
                  <a:pt x="0" y="81761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7" id="7"/>
          <p:cNvSpPr/>
          <p:nvPr/>
        </p:nvSpPr>
        <p:spPr>
          <a:xfrm flipH="false" flipV="false" rot="0">
            <a:off x="4470962" y="8352318"/>
            <a:ext cx="905982" cy="905982"/>
          </a:xfrm>
          <a:custGeom>
            <a:avLst/>
            <a:gdLst/>
            <a:ahLst/>
            <a:cxnLst/>
            <a:rect r="r" b="b" t="t" l="l"/>
            <a:pathLst>
              <a:path h="905982" w="905982">
                <a:moveTo>
                  <a:pt x="0" y="0"/>
                </a:moveTo>
                <a:lnTo>
                  <a:pt x="905982" y="0"/>
                </a:lnTo>
                <a:lnTo>
                  <a:pt x="905982" y="905982"/>
                </a:lnTo>
                <a:lnTo>
                  <a:pt x="0" y="905982"/>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8" id="8"/>
          <p:cNvSpPr txBox="true"/>
          <p:nvPr/>
        </p:nvSpPr>
        <p:spPr>
          <a:xfrm rot="0">
            <a:off x="4606323" y="2634764"/>
            <a:ext cx="4933979" cy="2605294"/>
          </a:xfrm>
          <a:prstGeom prst="rect">
            <a:avLst/>
          </a:prstGeom>
        </p:spPr>
        <p:txBody>
          <a:bodyPr anchor="t" rtlCol="false" tIns="0" lIns="0" bIns="0" rIns="0">
            <a:spAutoFit/>
          </a:bodyPr>
          <a:lstStyle/>
          <a:p>
            <a:pPr algn="l" marL="0" indent="0" lvl="0">
              <a:lnSpc>
                <a:spcPts val="2879"/>
              </a:lnSpc>
              <a:spcBef>
                <a:spcPct val="0"/>
              </a:spcBef>
            </a:pPr>
            <a:r>
              <a:rPr lang="en-US" sz="2056">
                <a:solidFill>
                  <a:srgbClr val="004AAD"/>
                </a:solidFill>
                <a:latin typeface="Poppins"/>
                <a:ea typeface="Poppins"/>
                <a:cs typeface="Poppins"/>
                <a:sym typeface="Poppins"/>
              </a:rPr>
              <a:t>Örnek görev</a:t>
            </a:r>
            <a:r>
              <a:rPr lang="en-US" sz="2056">
                <a:solidFill>
                  <a:srgbClr val="004AAD"/>
                </a:solidFill>
                <a:latin typeface="Poppins"/>
                <a:ea typeface="Poppins"/>
                <a:cs typeface="Poppins"/>
                <a:sym typeface="Poppins"/>
              </a:rPr>
              <a:t>ler:</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Aile ağacını Türkçe hazırlama</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Tür</a:t>
            </a:r>
            <a:r>
              <a:rPr lang="en-US" sz="2056">
                <a:solidFill>
                  <a:srgbClr val="004AAD"/>
                </a:solidFill>
                <a:latin typeface="Poppins"/>
                <a:ea typeface="Poppins"/>
                <a:cs typeface="Poppins"/>
                <a:sym typeface="Poppins"/>
              </a:rPr>
              <a:t>kiye g</a:t>
            </a:r>
            <a:r>
              <a:rPr lang="en-US" sz="2056">
                <a:solidFill>
                  <a:srgbClr val="004AAD"/>
                </a:solidFill>
                <a:latin typeface="Poppins"/>
                <a:ea typeface="Poppins"/>
                <a:cs typeface="Poppins"/>
                <a:sym typeface="Poppins"/>
              </a:rPr>
              <a:t>ezi</a:t>
            </a:r>
            <a:r>
              <a:rPr lang="en-US" sz="2056">
                <a:solidFill>
                  <a:srgbClr val="004AAD"/>
                </a:solidFill>
                <a:latin typeface="Poppins"/>
                <a:ea typeface="Poppins"/>
                <a:cs typeface="Poppins"/>
                <a:sym typeface="Poppins"/>
              </a:rPr>
              <a:t>s</a:t>
            </a:r>
            <a:r>
              <a:rPr lang="en-US" sz="2056">
                <a:solidFill>
                  <a:srgbClr val="004AAD"/>
                </a:solidFill>
                <a:latin typeface="Poppins"/>
                <a:ea typeface="Poppins"/>
                <a:cs typeface="Poppins"/>
                <a:sym typeface="Poppins"/>
              </a:rPr>
              <a:t>i planlama</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Türkçe alışveriş listesi hazırlama</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D</a:t>
            </a:r>
            <a:r>
              <a:rPr lang="en-US" sz="2056">
                <a:solidFill>
                  <a:srgbClr val="004AAD"/>
                </a:solidFill>
                <a:latin typeface="Poppins"/>
                <a:ea typeface="Poppins"/>
                <a:cs typeface="Poppins"/>
                <a:sym typeface="Poppins"/>
              </a:rPr>
              <a:t>ede/anneanne ile röportaj yapma</a:t>
            </a:r>
          </a:p>
          <a:p>
            <a:pPr algn="l" marL="0" indent="0" lvl="0">
              <a:lnSpc>
                <a:spcPts val="3338"/>
              </a:lnSpc>
              <a:spcBef>
                <a:spcPct val="0"/>
              </a:spcBef>
            </a:pPr>
          </a:p>
        </p:txBody>
      </p:sp>
      <p:sp>
        <p:nvSpPr>
          <p:cNvPr name="TextBox 9" id="9"/>
          <p:cNvSpPr txBox="true"/>
          <p:nvPr/>
        </p:nvSpPr>
        <p:spPr>
          <a:xfrm rot="0">
            <a:off x="522374" y="1398327"/>
            <a:ext cx="3757772" cy="3282499"/>
          </a:xfrm>
          <a:prstGeom prst="rect">
            <a:avLst/>
          </a:prstGeom>
        </p:spPr>
        <p:txBody>
          <a:bodyPr anchor="t" rtlCol="false" tIns="0" lIns="0" bIns="0" rIns="0">
            <a:spAutoFit/>
          </a:bodyPr>
          <a:lstStyle/>
          <a:p>
            <a:pPr algn="l" marL="0" indent="0" lvl="0">
              <a:lnSpc>
                <a:spcPts val="6499"/>
              </a:lnSpc>
              <a:spcBef>
                <a:spcPct val="0"/>
              </a:spcBef>
            </a:pPr>
            <a:r>
              <a:rPr lang="en-US" b="true" sz="4642">
                <a:solidFill>
                  <a:srgbClr val="004AAD"/>
                </a:solidFill>
                <a:latin typeface="Poppins Bold"/>
                <a:ea typeface="Poppins Bold"/>
                <a:cs typeface="Poppins Bold"/>
                <a:sym typeface="Poppins Bold"/>
              </a:rPr>
              <a:t>5. Görev Temelli Öğretim</a:t>
            </a:r>
          </a:p>
          <a:p>
            <a:pPr algn="l" marL="0" indent="0" lvl="0">
              <a:lnSpc>
                <a:spcPts val="6499"/>
              </a:lnSpc>
              <a:spcBef>
                <a:spcPct val="0"/>
              </a:spcBef>
            </a:pPr>
          </a:p>
        </p:txBody>
      </p:sp>
      <p:sp>
        <p:nvSpPr>
          <p:cNvPr name="TextBox 10" id="10"/>
          <p:cNvSpPr txBox="true"/>
          <p:nvPr/>
        </p:nvSpPr>
        <p:spPr>
          <a:xfrm rot="0">
            <a:off x="9866480" y="2634764"/>
            <a:ext cx="7651839" cy="4428481"/>
          </a:xfrm>
          <a:prstGeom prst="rect">
            <a:avLst/>
          </a:prstGeom>
        </p:spPr>
        <p:txBody>
          <a:bodyPr anchor="t" rtlCol="false" tIns="0" lIns="0" bIns="0" rIns="0">
            <a:spAutoFit/>
          </a:bodyPr>
          <a:lstStyle/>
          <a:p>
            <a:pPr algn="l">
              <a:lnSpc>
                <a:spcPts val="2879"/>
              </a:lnSpc>
            </a:pPr>
            <a:r>
              <a:rPr lang="en-US" sz="2056">
                <a:solidFill>
                  <a:srgbClr val="004AAD"/>
                </a:solidFill>
                <a:latin typeface="Poppins"/>
                <a:ea typeface="Poppins"/>
                <a:cs typeface="Poppins"/>
                <a:sym typeface="Poppins"/>
              </a:rPr>
              <a:t>Etkinlik Örnekleri:</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Türkiye Tatili Planlama</a:t>
            </a:r>
            <a:r>
              <a:rPr lang="en-US" sz="2056">
                <a:solidFill>
                  <a:srgbClr val="004AAD"/>
                </a:solidFill>
                <a:latin typeface="Poppins"/>
                <a:ea typeface="Poppins"/>
                <a:cs typeface="Poppins"/>
                <a:sym typeface="Poppins"/>
              </a:rPr>
              <a:t>:</a:t>
            </a:r>
          </a:p>
          <a:p>
            <a:pPr algn="l" marL="888127" indent="-296042" lvl="2">
              <a:lnSpc>
                <a:spcPts val="2879"/>
              </a:lnSpc>
              <a:spcBef>
                <a:spcPct val="0"/>
              </a:spcBef>
              <a:buFont typeface="Arial"/>
              <a:buChar char="⚬"/>
            </a:pPr>
            <a:r>
              <a:rPr lang="en-US" sz="2056">
                <a:solidFill>
                  <a:srgbClr val="004AAD"/>
                </a:solidFill>
                <a:latin typeface="Poppins"/>
                <a:ea typeface="Poppins"/>
                <a:cs typeface="Poppins"/>
                <a:sym typeface="Poppins"/>
              </a:rPr>
              <a:t> Öğrenciler bütçe ve gezi planı hazırlar. </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Alışveriş Listesi + Diyalog:</a:t>
            </a:r>
          </a:p>
          <a:p>
            <a:pPr algn="l" marL="888127" indent="-296042" lvl="2">
              <a:lnSpc>
                <a:spcPts val="2879"/>
              </a:lnSpc>
              <a:spcBef>
                <a:spcPct val="0"/>
              </a:spcBef>
              <a:buFont typeface="Arial"/>
              <a:buChar char="⚬"/>
            </a:pPr>
            <a:r>
              <a:rPr lang="en-US" sz="2056">
                <a:solidFill>
                  <a:srgbClr val="004AAD"/>
                </a:solidFill>
                <a:latin typeface="Poppins"/>
                <a:ea typeface="Poppins"/>
                <a:cs typeface="Poppins"/>
                <a:sym typeface="Poppins"/>
              </a:rPr>
              <a:t> Liste hazırlanır,</a:t>
            </a:r>
            <a:r>
              <a:rPr lang="en-US" sz="2056">
                <a:solidFill>
                  <a:srgbClr val="004AAD"/>
                </a:solidFill>
                <a:latin typeface="Poppins"/>
                <a:ea typeface="Poppins"/>
                <a:cs typeface="Poppins"/>
                <a:sym typeface="Poppins"/>
              </a:rPr>
              <a:t> sonra</a:t>
            </a:r>
            <a:r>
              <a:rPr lang="en-US" sz="2056">
                <a:solidFill>
                  <a:srgbClr val="004AAD"/>
                </a:solidFill>
                <a:latin typeface="Poppins"/>
                <a:ea typeface="Poppins"/>
                <a:cs typeface="Poppins"/>
                <a:sym typeface="Poppins"/>
              </a:rPr>
              <a:t> </a:t>
            </a:r>
            <a:r>
              <a:rPr lang="en-US" sz="2056">
                <a:solidFill>
                  <a:srgbClr val="004AAD"/>
                </a:solidFill>
                <a:latin typeface="Poppins"/>
                <a:ea typeface="Poppins"/>
                <a:cs typeface="Poppins"/>
                <a:sym typeface="Poppins"/>
              </a:rPr>
              <a:t>rol oynanır. </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Video Proj</a:t>
            </a:r>
            <a:r>
              <a:rPr lang="en-US" sz="2056">
                <a:solidFill>
                  <a:srgbClr val="004AAD"/>
                </a:solidFill>
                <a:latin typeface="Poppins"/>
                <a:ea typeface="Poppins"/>
                <a:cs typeface="Poppins"/>
                <a:sym typeface="Poppins"/>
              </a:rPr>
              <a:t>e:</a:t>
            </a:r>
          </a:p>
          <a:p>
            <a:pPr algn="l" marL="888127" indent="-296042" lvl="2">
              <a:lnSpc>
                <a:spcPts val="2879"/>
              </a:lnSpc>
              <a:spcBef>
                <a:spcPct val="0"/>
              </a:spcBef>
              <a:buFont typeface="Arial"/>
              <a:buChar char="⚬"/>
            </a:pPr>
            <a:r>
              <a:rPr lang="en-US" sz="2056">
                <a:solidFill>
                  <a:srgbClr val="004AAD"/>
                </a:solidFill>
                <a:latin typeface="Poppins"/>
                <a:ea typeface="Poppins"/>
                <a:cs typeface="Poppins"/>
                <a:sym typeface="Poppins"/>
              </a:rPr>
              <a:t> “Benim b</a:t>
            </a:r>
            <a:r>
              <a:rPr lang="en-US" sz="2056">
                <a:solidFill>
                  <a:srgbClr val="004AAD"/>
                </a:solidFill>
                <a:latin typeface="Poppins"/>
                <a:ea typeface="Poppins"/>
                <a:cs typeface="Poppins"/>
                <a:sym typeface="Poppins"/>
              </a:rPr>
              <a:t>ir günüm” konulu Türkçe video çekilir.</a:t>
            </a:r>
          </a:p>
          <a:p>
            <a:pPr algn="l">
              <a:lnSpc>
                <a:spcPts val="2879"/>
              </a:lnSpc>
              <a:spcBef>
                <a:spcPct val="0"/>
              </a:spcBef>
            </a:pPr>
            <a:r>
              <a:rPr lang="en-US" sz="2056">
                <a:solidFill>
                  <a:srgbClr val="004AAD"/>
                </a:solidFill>
                <a:latin typeface="Poppins"/>
                <a:ea typeface="Poppins"/>
                <a:cs typeface="Poppins"/>
                <a:sym typeface="Poppins"/>
              </a:rPr>
              <a:t> </a:t>
            </a:r>
          </a:p>
          <a:p>
            <a:pPr algn="l">
              <a:lnSpc>
                <a:spcPts val="2879"/>
              </a:lnSpc>
              <a:spcBef>
                <a:spcPct val="0"/>
              </a:spcBef>
            </a:pPr>
            <a:r>
              <a:rPr lang="en-US" sz="2056">
                <a:solidFill>
                  <a:srgbClr val="004AAD"/>
                </a:solidFill>
                <a:latin typeface="Poppins"/>
                <a:ea typeface="Poppins"/>
                <a:cs typeface="Poppins"/>
                <a:sym typeface="Poppins"/>
              </a:rPr>
              <a:t>👉 Kazanım: Gerçek yaşam dili gelişir. Bu yöntem üretici dil becerilerini artırır.</a:t>
            </a:r>
          </a:p>
          <a:p>
            <a:pPr algn="l">
              <a:lnSpc>
                <a:spcPts val="2879"/>
              </a:lnSpc>
              <a:spcBef>
                <a:spcPct val="0"/>
              </a:spcBef>
            </a:pPr>
          </a:p>
          <a:p>
            <a:pPr algn="l" marL="0" indent="0" lvl="0">
              <a:lnSpc>
                <a:spcPts val="3338"/>
              </a:lnSpc>
              <a:spcBef>
                <a:spcPct val="0"/>
              </a:spcBef>
            </a:pPr>
          </a:p>
        </p:txBody>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38888" r="0" b="-38888"/>
            </a:stretch>
          </a:blipFill>
        </p:spPr>
      </p:sp>
      <p:grpSp>
        <p:nvGrpSpPr>
          <p:cNvPr name="Group 3" id="3"/>
          <p:cNvGrpSpPr/>
          <p:nvPr/>
        </p:nvGrpSpPr>
        <p:grpSpPr>
          <a:xfrm rot="0">
            <a:off x="0" y="0"/>
            <a:ext cx="5507228" cy="10287000"/>
            <a:chOff x="0" y="0"/>
            <a:chExt cx="1450463" cy="2709333"/>
          </a:xfrm>
        </p:grpSpPr>
        <p:sp>
          <p:nvSpPr>
            <p:cNvPr name="Freeform 4" id="4"/>
            <p:cNvSpPr/>
            <p:nvPr/>
          </p:nvSpPr>
          <p:spPr>
            <a:xfrm flipH="false" flipV="false" rot="0">
              <a:off x="0" y="0"/>
              <a:ext cx="1450463" cy="2709333"/>
            </a:xfrm>
            <a:custGeom>
              <a:avLst/>
              <a:gdLst/>
              <a:ahLst/>
              <a:cxnLst/>
              <a:rect r="r" b="b" t="t" l="l"/>
              <a:pathLst>
                <a:path h="2709333" w="1450463">
                  <a:moveTo>
                    <a:pt x="0" y="0"/>
                  </a:moveTo>
                  <a:lnTo>
                    <a:pt x="1450463" y="0"/>
                  </a:lnTo>
                  <a:lnTo>
                    <a:pt x="1450463" y="2709333"/>
                  </a:lnTo>
                  <a:lnTo>
                    <a:pt x="0" y="2709333"/>
                  </a:lnTo>
                  <a:close/>
                </a:path>
              </a:pathLst>
            </a:custGeom>
            <a:solidFill>
              <a:srgbClr val="FFCB00"/>
            </a:solidFill>
          </p:spPr>
        </p:sp>
        <p:sp>
          <p:nvSpPr>
            <p:cNvPr name="TextBox 5" id="5"/>
            <p:cNvSpPr txBox="true"/>
            <p:nvPr/>
          </p:nvSpPr>
          <p:spPr>
            <a:xfrm>
              <a:off x="0" y="-38100"/>
              <a:ext cx="1450463" cy="2747433"/>
            </a:xfrm>
            <a:prstGeom prst="rect">
              <a:avLst/>
            </a:prstGeom>
          </p:spPr>
          <p:txBody>
            <a:bodyPr anchor="ctr" rtlCol="false" tIns="50800" lIns="50800" bIns="50800" rIns="50800"/>
            <a:lstStyle/>
            <a:p>
              <a:pPr algn="ctr" marL="0" indent="0" lvl="0">
                <a:lnSpc>
                  <a:spcPts val="2659"/>
                </a:lnSpc>
                <a:spcBef>
                  <a:spcPct val="0"/>
                </a:spcBef>
              </a:pPr>
            </a:p>
          </p:txBody>
        </p:sp>
      </p:grpSp>
      <p:sp>
        <p:nvSpPr>
          <p:cNvPr name="Freeform 6" id="6"/>
          <p:cNvSpPr/>
          <p:nvPr/>
        </p:nvSpPr>
        <p:spPr>
          <a:xfrm flipH="false" flipV="false" rot="0">
            <a:off x="4470962" y="8352318"/>
            <a:ext cx="905982" cy="905982"/>
          </a:xfrm>
          <a:custGeom>
            <a:avLst/>
            <a:gdLst/>
            <a:ahLst/>
            <a:cxnLst/>
            <a:rect r="r" b="b" t="t" l="l"/>
            <a:pathLst>
              <a:path h="905982" w="905982">
                <a:moveTo>
                  <a:pt x="0" y="0"/>
                </a:moveTo>
                <a:lnTo>
                  <a:pt x="905982" y="0"/>
                </a:lnTo>
                <a:lnTo>
                  <a:pt x="905982" y="905982"/>
                </a:lnTo>
                <a:lnTo>
                  <a:pt x="0" y="905982"/>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7" id="7"/>
          <p:cNvSpPr txBox="true"/>
          <p:nvPr/>
        </p:nvSpPr>
        <p:spPr>
          <a:xfrm rot="0">
            <a:off x="5749172" y="3006239"/>
            <a:ext cx="11194115" cy="4387821"/>
          </a:xfrm>
          <a:prstGeom prst="rect">
            <a:avLst/>
          </a:prstGeom>
        </p:spPr>
        <p:txBody>
          <a:bodyPr anchor="t" rtlCol="false" tIns="0" lIns="0" bIns="0" rIns="0">
            <a:spAutoFit/>
          </a:bodyPr>
          <a:lstStyle/>
          <a:p>
            <a:pPr algn="l" marL="0" indent="0" lvl="0">
              <a:lnSpc>
                <a:spcPts val="4243"/>
              </a:lnSpc>
              <a:spcBef>
                <a:spcPct val="0"/>
              </a:spcBef>
            </a:pPr>
            <a:r>
              <a:rPr lang="en-US" sz="3031">
                <a:solidFill>
                  <a:srgbClr val="004AAD"/>
                </a:solidFill>
                <a:latin typeface="Poppins"/>
                <a:ea typeface="Poppins"/>
                <a:cs typeface="Poppins"/>
                <a:sym typeface="Poppins"/>
              </a:rPr>
              <a:t>Cummins’in “ortak</a:t>
            </a:r>
            <a:r>
              <a:rPr lang="en-US" sz="3031">
                <a:solidFill>
                  <a:srgbClr val="004AAD"/>
                </a:solidFill>
                <a:latin typeface="Poppins"/>
                <a:ea typeface="Poppins"/>
                <a:cs typeface="Poppins"/>
                <a:sym typeface="Poppins"/>
              </a:rPr>
              <a:t> temel yeterlik” kuramına göre bireyin iki dili birbirinden tamamen bağımsız değildir; bir dilde gelişen bilişsel beceriler diğer dili destekleyebilir. Bu nedenle Türkçe ile Almanca, Fransızca ya da Hollandaca arasındaki yapı farklarının bilinçli biçimde ele alınması öğrencide üst dil farkındalığı geliştirir. Çocuğun bildiği iki dil arasında bilinçli karşılaştırma yapılır.</a:t>
            </a:r>
          </a:p>
          <a:p>
            <a:pPr algn="l" marL="0" indent="0" lvl="0">
              <a:lnSpc>
                <a:spcPts val="4920"/>
              </a:lnSpc>
              <a:spcBef>
                <a:spcPct val="0"/>
              </a:spcBef>
            </a:pPr>
          </a:p>
        </p:txBody>
      </p:sp>
      <p:sp>
        <p:nvSpPr>
          <p:cNvPr name="Freeform 8" id="8"/>
          <p:cNvSpPr/>
          <p:nvPr/>
        </p:nvSpPr>
        <p:spPr>
          <a:xfrm flipH="false" flipV="false" rot="0">
            <a:off x="505956" y="458100"/>
            <a:ext cx="712343" cy="817610"/>
          </a:xfrm>
          <a:custGeom>
            <a:avLst/>
            <a:gdLst/>
            <a:ahLst/>
            <a:cxnLst/>
            <a:rect r="r" b="b" t="t" l="l"/>
            <a:pathLst>
              <a:path h="817610" w="712343">
                <a:moveTo>
                  <a:pt x="0" y="0"/>
                </a:moveTo>
                <a:lnTo>
                  <a:pt x="712343" y="0"/>
                </a:lnTo>
                <a:lnTo>
                  <a:pt x="712343" y="817610"/>
                </a:lnTo>
                <a:lnTo>
                  <a:pt x="0" y="81761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9" id="9"/>
          <p:cNvSpPr txBox="true"/>
          <p:nvPr/>
        </p:nvSpPr>
        <p:spPr>
          <a:xfrm rot="0">
            <a:off x="522374" y="1398327"/>
            <a:ext cx="4596278" cy="3282499"/>
          </a:xfrm>
          <a:prstGeom prst="rect">
            <a:avLst/>
          </a:prstGeom>
        </p:spPr>
        <p:txBody>
          <a:bodyPr anchor="t" rtlCol="false" tIns="0" lIns="0" bIns="0" rIns="0">
            <a:spAutoFit/>
          </a:bodyPr>
          <a:lstStyle/>
          <a:p>
            <a:pPr algn="l">
              <a:lnSpc>
                <a:spcPts val="6499"/>
              </a:lnSpc>
            </a:pPr>
            <a:r>
              <a:rPr lang="en-US" sz="4642" b="true">
                <a:solidFill>
                  <a:srgbClr val="004AAD"/>
                </a:solidFill>
                <a:latin typeface="Poppins Bold"/>
                <a:ea typeface="Poppins Bold"/>
                <a:cs typeface="Poppins Bold"/>
                <a:sym typeface="Poppins Bold"/>
              </a:rPr>
              <a:t>6. Karşılaştırmalı Dil Öğretimi</a:t>
            </a:r>
          </a:p>
          <a:p>
            <a:pPr algn="l" marL="0" indent="0" lvl="0">
              <a:lnSpc>
                <a:spcPts val="6499"/>
              </a:lnSpc>
              <a:spcBef>
                <a:spcPct val="0"/>
              </a:spcBef>
            </a:pPr>
          </a:p>
        </p:txBody>
      </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38888" r="0" b="-38888"/>
            </a:stretch>
          </a:blipFill>
        </p:spPr>
      </p:sp>
      <p:sp>
        <p:nvSpPr>
          <p:cNvPr name="TextBox 3" id="3"/>
          <p:cNvSpPr txBox="true"/>
          <p:nvPr/>
        </p:nvSpPr>
        <p:spPr>
          <a:xfrm rot="0">
            <a:off x="5782277" y="2634764"/>
            <a:ext cx="4933979" cy="2605294"/>
          </a:xfrm>
          <a:prstGeom prst="rect">
            <a:avLst/>
          </a:prstGeom>
        </p:spPr>
        <p:txBody>
          <a:bodyPr anchor="t" rtlCol="false" tIns="0" lIns="0" bIns="0" rIns="0">
            <a:spAutoFit/>
          </a:bodyPr>
          <a:lstStyle/>
          <a:p>
            <a:pPr algn="l">
              <a:lnSpc>
                <a:spcPts val="2879"/>
              </a:lnSpc>
            </a:pPr>
            <a:r>
              <a:rPr lang="en-US" sz="2056">
                <a:solidFill>
                  <a:srgbClr val="004AAD"/>
                </a:solidFill>
                <a:latin typeface="Poppins"/>
                <a:ea typeface="Poppins"/>
                <a:cs typeface="Poppins"/>
                <a:sym typeface="Poppins"/>
              </a:rPr>
              <a:t>Örnek:</a:t>
            </a:r>
          </a:p>
          <a:p>
            <a:pPr algn="l" marL="444063" indent="-222032" lvl="1">
              <a:lnSpc>
                <a:spcPts val="2879"/>
              </a:lnSpc>
              <a:buFont typeface="Arial"/>
              <a:buChar char="•"/>
            </a:pPr>
            <a:r>
              <a:rPr lang="en-US" sz="2056">
                <a:solidFill>
                  <a:srgbClr val="004AAD"/>
                </a:solidFill>
                <a:latin typeface="Poppins"/>
                <a:ea typeface="Poppins"/>
                <a:cs typeface="Poppins"/>
                <a:sym typeface="Poppins"/>
              </a:rPr>
              <a:t>Türkçede fiil sonda gelir, Almancada farklı olabilir.</a:t>
            </a:r>
          </a:p>
          <a:p>
            <a:pPr algn="l" marL="444063" indent="-222032" lvl="1">
              <a:lnSpc>
                <a:spcPts val="2879"/>
              </a:lnSpc>
              <a:buFont typeface="Arial"/>
              <a:buChar char="•"/>
            </a:pPr>
            <a:r>
              <a:rPr lang="en-US" sz="2056">
                <a:solidFill>
                  <a:srgbClr val="004AAD"/>
                </a:solidFill>
                <a:latin typeface="Poppins"/>
                <a:ea typeface="Poppins"/>
                <a:cs typeface="Poppins"/>
                <a:sym typeface="Poppins"/>
              </a:rPr>
              <a:t>Türkçede ek sistemi vardır.</a:t>
            </a:r>
          </a:p>
          <a:p>
            <a:pPr algn="l" marL="444063" indent="-222032" lvl="1">
              <a:lnSpc>
                <a:spcPts val="2879"/>
              </a:lnSpc>
              <a:buFont typeface="Arial"/>
              <a:buChar char="•"/>
            </a:pPr>
            <a:r>
              <a:rPr lang="en-US" sz="2056">
                <a:solidFill>
                  <a:srgbClr val="004AAD"/>
                </a:solidFill>
                <a:latin typeface="Poppins"/>
                <a:ea typeface="Poppins"/>
                <a:cs typeface="Poppins"/>
                <a:sym typeface="Poppins"/>
              </a:rPr>
              <a:t>Kelime kökleri karşılaştırılır.</a:t>
            </a:r>
          </a:p>
          <a:p>
            <a:pPr algn="l">
              <a:lnSpc>
                <a:spcPts val="2879"/>
              </a:lnSpc>
              <a:spcBef>
                <a:spcPct val="0"/>
              </a:spcBef>
            </a:pPr>
          </a:p>
          <a:p>
            <a:pPr algn="l" marL="0" indent="0" lvl="0">
              <a:lnSpc>
                <a:spcPts val="3338"/>
              </a:lnSpc>
              <a:spcBef>
                <a:spcPct val="0"/>
              </a:spcBef>
            </a:pPr>
          </a:p>
        </p:txBody>
      </p:sp>
      <p:sp>
        <p:nvSpPr>
          <p:cNvPr name="TextBox 4" id="4"/>
          <p:cNvSpPr txBox="true"/>
          <p:nvPr/>
        </p:nvSpPr>
        <p:spPr>
          <a:xfrm rot="0">
            <a:off x="11277625" y="2634764"/>
            <a:ext cx="6383854" cy="4793119"/>
          </a:xfrm>
          <a:prstGeom prst="rect">
            <a:avLst/>
          </a:prstGeom>
        </p:spPr>
        <p:txBody>
          <a:bodyPr anchor="t" rtlCol="false" tIns="0" lIns="0" bIns="0" rIns="0">
            <a:spAutoFit/>
          </a:bodyPr>
          <a:lstStyle/>
          <a:p>
            <a:pPr algn="l">
              <a:lnSpc>
                <a:spcPts val="2879"/>
              </a:lnSpc>
            </a:pPr>
            <a:r>
              <a:rPr lang="en-US" sz="2056">
                <a:solidFill>
                  <a:srgbClr val="004AAD"/>
                </a:solidFill>
                <a:latin typeface="Poppins"/>
                <a:ea typeface="Poppins"/>
                <a:cs typeface="Poppins"/>
                <a:sym typeface="Poppins"/>
              </a:rPr>
              <a:t>Etkinlik Örnekleri:</a:t>
            </a:r>
          </a:p>
          <a:p>
            <a:pPr algn="l" marL="444063" indent="-222032" lvl="1">
              <a:lnSpc>
                <a:spcPts val="2879"/>
              </a:lnSpc>
              <a:buFont typeface="Arial"/>
              <a:buChar char="•"/>
            </a:pPr>
            <a:r>
              <a:rPr lang="en-US" sz="2056">
                <a:solidFill>
                  <a:srgbClr val="004AAD"/>
                </a:solidFill>
                <a:latin typeface="Poppins"/>
                <a:ea typeface="Poppins"/>
                <a:cs typeface="Poppins"/>
                <a:sym typeface="Poppins"/>
              </a:rPr>
              <a:t>Dil Dedektifi:</a:t>
            </a:r>
          </a:p>
          <a:p>
            <a:pPr algn="l" marL="888127" indent="-296042" lvl="2">
              <a:lnSpc>
                <a:spcPts val="2879"/>
              </a:lnSpc>
              <a:spcBef>
                <a:spcPct val="0"/>
              </a:spcBef>
              <a:buFont typeface="Arial"/>
              <a:buChar char="⚬"/>
            </a:pPr>
            <a:r>
              <a:rPr lang="en-US" sz="2056">
                <a:solidFill>
                  <a:srgbClr val="004AAD"/>
                </a:solidFill>
                <a:latin typeface="Poppins"/>
                <a:ea typeface="Poppins"/>
                <a:cs typeface="Poppins"/>
                <a:sym typeface="Poppins"/>
              </a:rPr>
              <a:t> Türkçe ve Almanca/İ</a:t>
            </a:r>
            <a:r>
              <a:rPr lang="en-US" sz="2056">
                <a:solidFill>
                  <a:srgbClr val="004AAD"/>
                </a:solidFill>
                <a:latin typeface="Poppins"/>
                <a:ea typeface="Poppins"/>
                <a:cs typeface="Poppins"/>
                <a:sym typeface="Poppins"/>
              </a:rPr>
              <a:t>ngilizce cümleler karşılaştırılır. </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Yanlış Avı:</a:t>
            </a:r>
          </a:p>
          <a:p>
            <a:pPr algn="l" marL="888127" indent="-296042" lvl="2">
              <a:lnSpc>
                <a:spcPts val="2879"/>
              </a:lnSpc>
              <a:spcBef>
                <a:spcPct val="0"/>
              </a:spcBef>
              <a:buFont typeface="Arial"/>
              <a:buChar char="⚬"/>
            </a:pPr>
            <a:r>
              <a:rPr lang="en-US" sz="2056">
                <a:solidFill>
                  <a:srgbClr val="004AAD"/>
                </a:solidFill>
                <a:latin typeface="Poppins"/>
                <a:ea typeface="Poppins"/>
                <a:cs typeface="Poppins"/>
                <a:sym typeface="Poppins"/>
              </a:rPr>
              <a:t> Bilerek hatalı yazılmış</a:t>
            </a:r>
            <a:r>
              <a:rPr lang="en-US" sz="2056">
                <a:solidFill>
                  <a:srgbClr val="004AAD"/>
                </a:solidFill>
                <a:latin typeface="Poppins"/>
                <a:ea typeface="Poppins"/>
                <a:cs typeface="Poppins"/>
                <a:sym typeface="Poppins"/>
              </a:rPr>
              <a:t> cümleler</a:t>
            </a:r>
            <a:r>
              <a:rPr lang="en-US" sz="2056">
                <a:solidFill>
                  <a:srgbClr val="004AAD"/>
                </a:solidFill>
                <a:latin typeface="Poppins"/>
                <a:ea typeface="Poppins"/>
                <a:cs typeface="Poppins"/>
                <a:sym typeface="Poppins"/>
              </a:rPr>
              <a:t> düzelti</a:t>
            </a:r>
            <a:r>
              <a:rPr lang="en-US" sz="2056">
                <a:solidFill>
                  <a:srgbClr val="004AAD"/>
                </a:solidFill>
                <a:latin typeface="Poppins"/>
                <a:ea typeface="Poppins"/>
                <a:cs typeface="Poppins"/>
                <a:sym typeface="Poppins"/>
              </a:rPr>
              <a:t>lir. </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Çevir</a:t>
            </a:r>
            <a:r>
              <a:rPr lang="en-US" sz="2056">
                <a:solidFill>
                  <a:srgbClr val="004AAD"/>
                </a:solidFill>
                <a:latin typeface="Poppins"/>
                <a:ea typeface="Poppins"/>
                <a:cs typeface="Poppins"/>
                <a:sym typeface="Poppins"/>
              </a:rPr>
              <a:t>i Atöly</a:t>
            </a:r>
            <a:r>
              <a:rPr lang="en-US" sz="2056">
                <a:solidFill>
                  <a:srgbClr val="004AAD"/>
                </a:solidFill>
                <a:latin typeface="Poppins"/>
                <a:ea typeface="Poppins"/>
                <a:cs typeface="Poppins"/>
                <a:sym typeface="Poppins"/>
              </a:rPr>
              <a:t>esi:</a:t>
            </a:r>
          </a:p>
          <a:p>
            <a:pPr algn="l" marL="888127" indent="-296042" lvl="2">
              <a:lnSpc>
                <a:spcPts val="2879"/>
              </a:lnSpc>
              <a:spcBef>
                <a:spcPct val="0"/>
              </a:spcBef>
              <a:buFont typeface="Arial"/>
              <a:buChar char="⚬"/>
            </a:pPr>
            <a:r>
              <a:rPr lang="en-US" sz="2056">
                <a:solidFill>
                  <a:srgbClr val="004AAD"/>
                </a:solidFill>
                <a:latin typeface="Poppins"/>
                <a:ea typeface="Poppins"/>
                <a:cs typeface="Poppins"/>
                <a:sym typeface="Poppins"/>
              </a:rPr>
              <a:t> Bas</a:t>
            </a:r>
            <a:r>
              <a:rPr lang="en-US" sz="2056">
                <a:solidFill>
                  <a:srgbClr val="004AAD"/>
                </a:solidFill>
                <a:latin typeface="Poppins"/>
                <a:ea typeface="Poppins"/>
                <a:cs typeface="Poppins"/>
                <a:sym typeface="Poppins"/>
              </a:rPr>
              <a:t>it metinler iki dil arasında çevrilir.</a:t>
            </a:r>
          </a:p>
          <a:p>
            <a:pPr algn="l" marL="888127" indent="-296042" lvl="2">
              <a:lnSpc>
                <a:spcPts val="2879"/>
              </a:lnSpc>
              <a:spcBef>
                <a:spcPct val="0"/>
              </a:spcBef>
              <a:buFont typeface="Arial"/>
              <a:buChar char="⚬"/>
            </a:pPr>
          </a:p>
          <a:p>
            <a:pPr algn="l">
              <a:lnSpc>
                <a:spcPts val="2879"/>
              </a:lnSpc>
              <a:spcBef>
                <a:spcPct val="0"/>
              </a:spcBef>
            </a:pPr>
            <a:r>
              <a:rPr lang="en-US" sz="2056">
                <a:solidFill>
                  <a:srgbClr val="004AAD"/>
                </a:solidFill>
                <a:latin typeface="Poppins"/>
                <a:ea typeface="Poppins"/>
                <a:cs typeface="Poppins"/>
                <a:sym typeface="Poppins"/>
              </a:rPr>
              <a:t>👉 Kazanım: Dil farkındalığı gelişir.</a:t>
            </a:r>
          </a:p>
          <a:p>
            <a:pPr algn="l">
              <a:lnSpc>
                <a:spcPts val="2879"/>
              </a:lnSpc>
              <a:spcBef>
                <a:spcPct val="0"/>
              </a:spcBef>
            </a:pPr>
          </a:p>
          <a:p>
            <a:pPr algn="l">
              <a:lnSpc>
                <a:spcPts val="2879"/>
              </a:lnSpc>
              <a:spcBef>
                <a:spcPct val="0"/>
              </a:spcBef>
            </a:pPr>
          </a:p>
          <a:p>
            <a:pPr algn="l" marL="0" indent="0" lvl="0">
              <a:lnSpc>
                <a:spcPts val="3338"/>
              </a:lnSpc>
              <a:spcBef>
                <a:spcPct val="0"/>
              </a:spcBef>
            </a:pPr>
          </a:p>
        </p:txBody>
      </p:sp>
      <p:grpSp>
        <p:nvGrpSpPr>
          <p:cNvPr name="Group 5" id="5"/>
          <p:cNvGrpSpPr/>
          <p:nvPr/>
        </p:nvGrpSpPr>
        <p:grpSpPr>
          <a:xfrm rot="0">
            <a:off x="0" y="0"/>
            <a:ext cx="5507228" cy="10287000"/>
            <a:chOff x="0" y="0"/>
            <a:chExt cx="1450463" cy="2709333"/>
          </a:xfrm>
        </p:grpSpPr>
        <p:sp>
          <p:nvSpPr>
            <p:cNvPr name="Freeform 6" id="6"/>
            <p:cNvSpPr/>
            <p:nvPr/>
          </p:nvSpPr>
          <p:spPr>
            <a:xfrm flipH="false" flipV="false" rot="0">
              <a:off x="0" y="0"/>
              <a:ext cx="1450463" cy="2709333"/>
            </a:xfrm>
            <a:custGeom>
              <a:avLst/>
              <a:gdLst/>
              <a:ahLst/>
              <a:cxnLst/>
              <a:rect r="r" b="b" t="t" l="l"/>
              <a:pathLst>
                <a:path h="2709333" w="1450463">
                  <a:moveTo>
                    <a:pt x="0" y="0"/>
                  </a:moveTo>
                  <a:lnTo>
                    <a:pt x="1450463" y="0"/>
                  </a:lnTo>
                  <a:lnTo>
                    <a:pt x="1450463" y="2709333"/>
                  </a:lnTo>
                  <a:lnTo>
                    <a:pt x="0" y="2709333"/>
                  </a:lnTo>
                  <a:close/>
                </a:path>
              </a:pathLst>
            </a:custGeom>
            <a:solidFill>
              <a:srgbClr val="FFCB00"/>
            </a:solidFill>
          </p:spPr>
        </p:sp>
        <p:sp>
          <p:nvSpPr>
            <p:cNvPr name="TextBox 7" id="7"/>
            <p:cNvSpPr txBox="true"/>
            <p:nvPr/>
          </p:nvSpPr>
          <p:spPr>
            <a:xfrm>
              <a:off x="0" y="-38100"/>
              <a:ext cx="1450463" cy="2747433"/>
            </a:xfrm>
            <a:prstGeom prst="rect">
              <a:avLst/>
            </a:prstGeom>
          </p:spPr>
          <p:txBody>
            <a:bodyPr anchor="ctr" rtlCol="false" tIns="50800" lIns="50800" bIns="50800" rIns="50800"/>
            <a:lstStyle/>
            <a:p>
              <a:pPr algn="ctr" marL="0" indent="0" lvl="0">
                <a:lnSpc>
                  <a:spcPts val="2659"/>
                </a:lnSpc>
                <a:spcBef>
                  <a:spcPct val="0"/>
                </a:spcBef>
              </a:pPr>
            </a:p>
          </p:txBody>
        </p:sp>
      </p:grpSp>
      <p:sp>
        <p:nvSpPr>
          <p:cNvPr name="Freeform 8" id="8"/>
          <p:cNvSpPr/>
          <p:nvPr/>
        </p:nvSpPr>
        <p:spPr>
          <a:xfrm flipH="false" flipV="false" rot="0">
            <a:off x="4470962" y="8352318"/>
            <a:ext cx="905982" cy="905982"/>
          </a:xfrm>
          <a:custGeom>
            <a:avLst/>
            <a:gdLst/>
            <a:ahLst/>
            <a:cxnLst/>
            <a:rect r="r" b="b" t="t" l="l"/>
            <a:pathLst>
              <a:path h="905982" w="905982">
                <a:moveTo>
                  <a:pt x="0" y="0"/>
                </a:moveTo>
                <a:lnTo>
                  <a:pt x="905982" y="0"/>
                </a:lnTo>
                <a:lnTo>
                  <a:pt x="905982" y="905982"/>
                </a:lnTo>
                <a:lnTo>
                  <a:pt x="0" y="905982"/>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9" id="9"/>
          <p:cNvSpPr/>
          <p:nvPr/>
        </p:nvSpPr>
        <p:spPr>
          <a:xfrm flipH="false" flipV="false" rot="0">
            <a:off x="505956" y="458100"/>
            <a:ext cx="712343" cy="817610"/>
          </a:xfrm>
          <a:custGeom>
            <a:avLst/>
            <a:gdLst/>
            <a:ahLst/>
            <a:cxnLst/>
            <a:rect r="r" b="b" t="t" l="l"/>
            <a:pathLst>
              <a:path h="817610" w="712343">
                <a:moveTo>
                  <a:pt x="0" y="0"/>
                </a:moveTo>
                <a:lnTo>
                  <a:pt x="712343" y="0"/>
                </a:lnTo>
                <a:lnTo>
                  <a:pt x="712343" y="817610"/>
                </a:lnTo>
                <a:lnTo>
                  <a:pt x="0" y="81761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10" id="10"/>
          <p:cNvSpPr txBox="true"/>
          <p:nvPr/>
        </p:nvSpPr>
        <p:spPr>
          <a:xfrm rot="0">
            <a:off x="522374" y="1398327"/>
            <a:ext cx="4596278" cy="3282499"/>
          </a:xfrm>
          <a:prstGeom prst="rect">
            <a:avLst/>
          </a:prstGeom>
        </p:spPr>
        <p:txBody>
          <a:bodyPr anchor="t" rtlCol="false" tIns="0" lIns="0" bIns="0" rIns="0">
            <a:spAutoFit/>
          </a:bodyPr>
          <a:lstStyle/>
          <a:p>
            <a:pPr algn="l">
              <a:lnSpc>
                <a:spcPts val="6499"/>
              </a:lnSpc>
            </a:pPr>
            <a:r>
              <a:rPr lang="en-US" sz="4642" b="true">
                <a:solidFill>
                  <a:srgbClr val="004AAD"/>
                </a:solidFill>
                <a:latin typeface="Poppins Bold"/>
                <a:ea typeface="Poppins Bold"/>
                <a:cs typeface="Poppins Bold"/>
                <a:sym typeface="Poppins Bold"/>
              </a:rPr>
              <a:t>6. Karşılaştırmalı Dil Öğretimi</a:t>
            </a:r>
          </a:p>
          <a:p>
            <a:pPr algn="l" marL="0" indent="0" lvl="0">
              <a:lnSpc>
                <a:spcPts val="6499"/>
              </a:lnSpc>
              <a:spcBef>
                <a:spcPct val="0"/>
              </a:spcBef>
            </a:pPr>
          </a:p>
        </p:txBody>
      </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38888" r="0" b="-38888"/>
            </a:stretch>
          </a:blipFill>
        </p:spPr>
      </p:sp>
      <p:grpSp>
        <p:nvGrpSpPr>
          <p:cNvPr name="Group 3" id="3"/>
          <p:cNvGrpSpPr/>
          <p:nvPr/>
        </p:nvGrpSpPr>
        <p:grpSpPr>
          <a:xfrm rot="0">
            <a:off x="0" y="0"/>
            <a:ext cx="4280146" cy="10287000"/>
            <a:chOff x="0" y="0"/>
            <a:chExt cx="1127281" cy="2709333"/>
          </a:xfrm>
        </p:grpSpPr>
        <p:sp>
          <p:nvSpPr>
            <p:cNvPr name="Freeform 4" id="4"/>
            <p:cNvSpPr/>
            <p:nvPr/>
          </p:nvSpPr>
          <p:spPr>
            <a:xfrm flipH="false" flipV="false" rot="0">
              <a:off x="0" y="0"/>
              <a:ext cx="1127281" cy="2709333"/>
            </a:xfrm>
            <a:custGeom>
              <a:avLst/>
              <a:gdLst/>
              <a:ahLst/>
              <a:cxnLst/>
              <a:rect r="r" b="b" t="t" l="l"/>
              <a:pathLst>
                <a:path h="2709333" w="1127281">
                  <a:moveTo>
                    <a:pt x="0" y="0"/>
                  </a:moveTo>
                  <a:lnTo>
                    <a:pt x="1127281" y="0"/>
                  </a:lnTo>
                  <a:lnTo>
                    <a:pt x="1127281" y="2709333"/>
                  </a:lnTo>
                  <a:lnTo>
                    <a:pt x="0" y="2709333"/>
                  </a:lnTo>
                  <a:close/>
                </a:path>
              </a:pathLst>
            </a:custGeom>
            <a:solidFill>
              <a:srgbClr val="FFCB00"/>
            </a:solidFill>
          </p:spPr>
        </p:sp>
        <p:sp>
          <p:nvSpPr>
            <p:cNvPr name="TextBox 5" id="5"/>
            <p:cNvSpPr txBox="true"/>
            <p:nvPr/>
          </p:nvSpPr>
          <p:spPr>
            <a:xfrm>
              <a:off x="0" y="-38100"/>
              <a:ext cx="1127281" cy="2747433"/>
            </a:xfrm>
            <a:prstGeom prst="rect">
              <a:avLst/>
            </a:prstGeom>
          </p:spPr>
          <p:txBody>
            <a:bodyPr anchor="ctr" rtlCol="false" tIns="50800" lIns="50800" bIns="50800" rIns="50800"/>
            <a:lstStyle/>
            <a:p>
              <a:pPr algn="ctr" marL="0" indent="0" lvl="0">
                <a:lnSpc>
                  <a:spcPts val="2659"/>
                </a:lnSpc>
                <a:spcBef>
                  <a:spcPct val="0"/>
                </a:spcBef>
              </a:pPr>
            </a:p>
          </p:txBody>
        </p:sp>
      </p:grpSp>
      <p:sp>
        <p:nvSpPr>
          <p:cNvPr name="Freeform 6" id="6"/>
          <p:cNvSpPr/>
          <p:nvPr/>
        </p:nvSpPr>
        <p:spPr>
          <a:xfrm flipH="false" flipV="false" rot="0">
            <a:off x="4470962" y="8352318"/>
            <a:ext cx="905982" cy="905982"/>
          </a:xfrm>
          <a:custGeom>
            <a:avLst/>
            <a:gdLst/>
            <a:ahLst/>
            <a:cxnLst/>
            <a:rect r="r" b="b" t="t" l="l"/>
            <a:pathLst>
              <a:path h="905982" w="905982">
                <a:moveTo>
                  <a:pt x="0" y="0"/>
                </a:moveTo>
                <a:lnTo>
                  <a:pt x="905982" y="0"/>
                </a:lnTo>
                <a:lnTo>
                  <a:pt x="905982" y="905982"/>
                </a:lnTo>
                <a:lnTo>
                  <a:pt x="0" y="905982"/>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7" id="7"/>
          <p:cNvSpPr txBox="true"/>
          <p:nvPr/>
        </p:nvSpPr>
        <p:spPr>
          <a:xfrm rot="0">
            <a:off x="4470962" y="2990850"/>
            <a:ext cx="11194115" cy="4925188"/>
          </a:xfrm>
          <a:prstGeom prst="rect">
            <a:avLst/>
          </a:prstGeom>
        </p:spPr>
        <p:txBody>
          <a:bodyPr anchor="t" rtlCol="false" tIns="0" lIns="0" bIns="0" rIns="0">
            <a:spAutoFit/>
          </a:bodyPr>
          <a:lstStyle/>
          <a:p>
            <a:pPr algn="l" marL="0" indent="0" lvl="0">
              <a:lnSpc>
                <a:spcPts val="4243"/>
              </a:lnSpc>
              <a:spcBef>
                <a:spcPct val="0"/>
              </a:spcBef>
            </a:pPr>
            <a:r>
              <a:rPr lang="en-US" sz="3031">
                <a:solidFill>
                  <a:srgbClr val="004AAD"/>
                </a:solidFill>
                <a:latin typeface="Poppins"/>
                <a:ea typeface="Poppins"/>
                <a:cs typeface="Poppins"/>
                <a:sym typeface="Poppins"/>
              </a:rPr>
              <a:t>A</a:t>
            </a:r>
            <a:r>
              <a:rPr lang="en-US" sz="3031">
                <a:solidFill>
                  <a:srgbClr val="004AAD"/>
                </a:solidFill>
                <a:latin typeface="Poppins"/>
                <a:ea typeface="Poppins"/>
                <a:cs typeface="Poppins"/>
                <a:sym typeface="Poppins"/>
              </a:rPr>
              <a:t>raştırmalar, iki dilli çocukların ev dilinde yalnızca sözlü iletişim düzeyinde kalmaları durumunda akademik başarılarının sınırlanabileceğini göstermektedir. Bu nedenle Türkçe öğretiminde okuma-yazma becerileri sistemli biçimde desteklenmelidir.</a:t>
            </a:r>
          </a:p>
          <a:p>
            <a:pPr algn="l" marL="0" indent="0" lvl="0">
              <a:lnSpc>
                <a:spcPts val="4243"/>
              </a:lnSpc>
              <a:spcBef>
                <a:spcPct val="0"/>
              </a:spcBef>
            </a:pPr>
          </a:p>
          <a:p>
            <a:pPr algn="l" marL="0" indent="0" lvl="0">
              <a:lnSpc>
                <a:spcPts val="4243"/>
              </a:lnSpc>
              <a:spcBef>
                <a:spcPct val="0"/>
              </a:spcBef>
            </a:pPr>
            <a:r>
              <a:rPr lang="en-US" sz="3031">
                <a:solidFill>
                  <a:srgbClr val="004AAD"/>
                </a:solidFill>
                <a:latin typeface="Poppins"/>
                <a:ea typeface="Poppins"/>
                <a:cs typeface="Poppins"/>
                <a:sym typeface="Poppins"/>
              </a:rPr>
              <a:t>Birçok iki dilli çocuk Türkçeyi konuşur ama yazmakta zorlanır.</a:t>
            </a:r>
          </a:p>
          <a:p>
            <a:pPr algn="l" marL="0" indent="0" lvl="0">
              <a:lnSpc>
                <a:spcPts val="4920"/>
              </a:lnSpc>
              <a:spcBef>
                <a:spcPct val="0"/>
              </a:spcBef>
            </a:pPr>
          </a:p>
        </p:txBody>
      </p:sp>
      <p:sp>
        <p:nvSpPr>
          <p:cNvPr name="Freeform 8" id="8"/>
          <p:cNvSpPr/>
          <p:nvPr/>
        </p:nvSpPr>
        <p:spPr>
          <a:xfrm flipH="false" flipV="false" rot="0">
            <a:off x="505956" y="458100"/>
            <a:ext cx="712343" cy="817610"/>
          </a:xfrm>
          <a:custGeom>
            <a:avLst/>
            <a:gdLst/>
            <a:ahLst/>
            <a:cxnLst/>
            <a:rect r="r" b="b" t="t" l="l"/>
            <a:pathLst>
              <a:path h="817610" w="712343">
                <a:moveTo>
                  <a:pt x="0" y="0"/>
                </a:moveTo>
                <a:lnTo>
                  <a:pt x="712343" y="0"/>
                </a:lnTo>
                <a:lnTo>
                  <a:pt x="712343" y="817610"/>
                </a:lnTo>
                <a:lnTo>
                  <a:pt x="0" y="81761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9" id="9"/>
          <p:cNvSpPr txBox="true"/>
          <p:nvPr/>
        </p:nvSpPr>
        <p:spPr>
          <a:xfrm rot="0">
            <a:off x="522374" y="1398327"/>
            <a:ext cx="3757772" cy="4101649"/>
          </a:xfrm>
          <a:prstGeom prst="rect">
            <a:avLst/>
          </a:prstGeom>
        </p:spPr>
        <p:txBody>
          <a:bodyPr anchor="t" rtlCol="false" tIns="0" lIns="0" bIns="0" rIns="0">
            <a:spAutoFit/>
          </a:bodyPr>
          <a:lstStyle/>
          <a:p>
            <a:pPr algn="l">
              <a:lnSpc>
                <a:spcPts val="6499"/>
              </a:lnSpc>
            </a:pPr>
            <a:r>
              <a:rPr lang="en-US" sz="4642" b="true">
                <a:solidFill>
                  <a:srgbClr val="004AAD"/>
                </a:solidFill>
                <a:latin typeface="Poppins Bold"/>
                <a:ea typeface="Poppins Bold"/>
                <a:cs typeface="Poppins Bold"/>
                <a:sym typeface="Poppins Bold"/>
              </a:rPr>
              <a:t>7. Okuma-Yazma Destekli Öğretim</a:t>
            </a:r>
          </a:p>
          <a:p>
            <a:pPr algn="l" marL="0" indent="0" lvl="0">
              <a:lnSpc>
                <a:spcPts val="6499"/>
              </a:lnSpc>
              <a:spcBef>
                <a:spcPct val="0"/>
              </a:spcBef>
            </a:pPr>
          </a:p>
        </p:txBody>
      </p:sp>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38888" r="0" b="-38888"/>
            </a:stretch>
          </a:blipFill>
        </p:spPr>
      </p:sp>
      <p:grpSp>
        <p:nvGrpSpPr>
          <p:cNvPr name="Group 3" id="3"/>
          <p:cNvGrpSpPr/>
          <p:nvPr/>
        </p:nvGrpSpPr>
        <p:grpSpPr>
          <a:xfrm rot="0">
            <a:off x="0" y="0"/>
            <a:ext cx="4365032" cy="10287000"/>
            <a:chOff x="0" y="0"/>
            <a:chExt cx="1149638" cy="2709333"/>
          </a:xfrm>
        </p:grpSpPr>
        <p:sp>
          <p:nvSpPr>
            <p:cNvPr name="Freeform 4" id="4"/>
            <p:cNvSpPr/>
            <p:nvPr/>
          </p:nvSpPr>
          <p:spPr>
            <a:xfrm flipH="false" flipV="false" rot="0">
              <a:off x="0" y="0"/>
              <a:ext cx="1149638" cy="2709333"/>
            </a:xfrm>
            <a:custGeom>
              <a:avLst/>
              <a:gdLst/>
              <a:ahLst/>
              <a:cxnLst/>
              <a:rect r="r" b="b" t="t" l="l"/>
              <a:pathLst>
                <a:path h="2709333" w="1149638">
                  <a:moveTo>
                    <a:pt x="0" y="0"/>
                  </a:moveTo>
                  <a:lnTo>
                    <a:pt x="1149638" y="0"/>
                  </a:lnTo>
                  <a:lnTo>
                    <a:pt x="1149638" y="2709333"/>
                  </a:lnTo>
                  <a:lnTo>
                    <a:pt x="0" y="2709333"/>
                  </a:lnTo>
                  <a:close/>
                </a:path>
              </a:pathLst>
            </a:custGeom>
            <a:solidFill>
              <a:srgbClr val="FFCB00"/>
            </a:solidFill>
          </p:spPr>
        </p:sp>
        <p:sp>
          <p:nvSpPr>
            <p:cNvPr name="TextBox 5" id="5"/>
            <p:cNvSpPr txBox="true"/>
            <p:nvPr/>
          </p:nvSpPr>
          <p:spPr>
            <a:xfrm>
              <a:off x="0" y="-38100"/>
              <a:ext cx="1149638" cy="2747433"/>
            </a:xfrm>
            <a:prstGeom prst="rect">
              <a:avLst/>
            </a:prstGeom>
          </p:spPr>
          <p:txBody>
            <a:bodyPr anchor="ctr" rtlCol="false" tIns="50800" lIns="50800" bIns="50800" rIns="50800"/>
            <a:lstStyle/>
            <a:p>
              <a:pPr algn="ctr" marL="0" indent="0" lvl="0">
                <a:lnSpc>
                  <a:spcPts val="2659"/>
                </a:lnSpc>
                <a:spcBef>
                  <a:spcPct val="0"/>
                </a:spcBef>
              </a:pPr>
            </a:p>
          </p:txBody>
        </p:sp>
      </p:grpSp>
      <p:sp>
        <p:nvSpPr>
          <p:cNvPr name="Freeform 6" id="6"/>
          <p:cNvSpPr/>
          <p:nvPr/>
        </p:nvSpPr>
        <p:spPr>
          <a:xfrm flipH="false" flipV="false" rot="0">
            <a:off x="505956" y="458100"/>
            <a:ext cx="712343" cy="817610"/>
          </a:xfrm>
          <a:custGeom>
            <a:avLst/>
            <a:gdLst/>
            <a:ahLst/>
            <a:cxnLst/>
            <a:rect r="r" b="b" t="t" l="l"/>
            <a:pathLst>
              <a:path h="817610" w="712343">
                <a:moveTo>
                  <a:pt x="0" y="0"/>
                </a:moveTo>
                <a:lnTo>
                  <a:pt x="712343" y="0"/>
                </a:lnTo>
                <a:lnTo>
                  <a:pt x="712343" y="817610"/>
                </a:lnTo>
                <a:lnTo>
                  <a:pt x="0" y="81761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7" id="7"/>
          <p:cNvSpPr/>
          <p:nvPr/>
        </p:nvSpPr>
        <p:spPr>
          <a:xfrm flipH="false" flipV="false" rot="0">
            <a:off x="4470962" y="8352318"/>
            <a:ext cx="905982" cy="905982"/>
          </a:xfrm>
          <a:custGeom>
            <a:avLst/>
            <a:gdLst/>
            <a:ahLst/>
            <a:cxnLst/>
            <a:rect r="r" b="b" t="t" l="l"/>
            <a:pathLst>
              <a:path h="905982" w="905982">
                <a:moveTo>
                  <a:pt x="0" y="0"/>
                </a:moveTo>
                <a:lnTo>
                  <a:pt x="905982" y="0"/>
                </a:lnTo>
                <a:lnTo>
                  <a:pt x="905982" y="905982"/>
                </a:lnTo>
                <a:lnTo>
                  <a:pt x="0" y="905982"/>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8" id="8"/>
          <p:cNvSpPr txBox="true"/>
          <p:nvPr/>
        </p:nvSpPr>
        <p:spPr>
          <a:xfrm rot="0">
            <a:off x="4606323" y="2634764"/>
            <a:ext cx="4933979" cy="2605294"/>
          </a:xfrm>
          <a:prstGeom prst="rect">
            <a:avLst/>
          </a:prstGeom>
        </p:spPr>
        <p:txBody>
          <a:bodyPr anchor="t" rtlCol="false" tIns="0" lIns="0" bIns="0" rIns="0">
            <a:spAutoFit/>
          </a:bodyPr>
          <a:lstStyle/>
          <a:p>
            <a:pPr algn="l" marL="0" indent="0" lvl="0">
              <a:lnSpc>
                <a:spcPts val="2879"/>
              </a:lnSpc>
              <a:spcBef>
                <a:spcPct val="0"/>
              </a:spcBef>
            </a:pPr>
            <a:r>
              <a:rPr lang="en-US" sz="2056">
                <a:solidFill>
                  <a:srgbClr val="004AAD"/>
                </a:solidFill>
                <a:latin typeface="Poppins"/>
                <a:ea typeface="Poppins"/>
                <a:cs typeface="Poppins"/>
                <a:sym typeface="Poppins"/>
              </a:rPr>
              <a:t>Teknik</a:t>
            </a:r>
            <a:r>
              <a:rPr lang="en-US" sz="2056">
                <a:solidFill>
                  <a:srgbClr val="004AAD"/>
                </a:solidFill>
                <a:latin typeface="Poppins"/>
                <a:ea typeface="Poppins"/>
                <a:cs typeface="Poppins"/>
                <a:sym typeface="Poppins"/>
              </a:rPr>
              <a:t>ler:</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Ses tem</a:t>
            </a:r>
            <a:r>
              <a:rPr lang="en-US" sz="2056">
                <a:solidFill>
                  <a:srgbClr val="004AAD"/>
                </a:solidFill>
                <a:latin typeface="Poppins"/>
                <a:ea typeface="Poppins"/>
                <a:cs typeface="Poppins"/>
                <a:sym typeface="Poppins"/>
              </a:rPr>
              <a:t>ell</a:t>
            </a:r>
            <a:r>
              <a:rPr lang="en-US" sz="2056">
                <a:solidFill>
                  <a:srgbClr val="004AAD"/>
                </a:solidFill>
                <a:latin typeface="Poppins"/>
                <a:ea typeface="Poppins"/>
                <a:cs typeface="Poppins"/>
                <a:sym typeface="Poppins"/>
              </a:rPr>
              <a:t>i okuma</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Di</a:t>
            </a:r>
            <a:r>
              <a:rPr lang="en-US" sz="2056">
                <a:solidFill>
                  <a:srgbClr val="004AAD"/>
                </a:solidFill>
                <a:latin typeface="Poppins"/>
                <a:ea typeface="Poppins"/>
                <a:cs typeface="Poppins"/>
                <a:sym typeface="Poppins"/>
              </a:rPr>
              <a:t>kte çalışmaları</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Günlük yazma</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M</a:t>
            </a:r>
            <a:r>
              <a:rPr lang="en-US" sz="2056">
                <a:solidFill>
                  <a:srgbClr val="004AAD"/>
                </a:solidFill>
                <a:latin typeface="Poppins"/>
                <a:ea typeface="Poppins"/>
                <a:cs typeface="Poppins"/>
                <a:sym typeface="Poppins"/>
              </a:rPr>
              <a:t>esaj yazma</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Kısa hikâye oluşturma</a:t>
            </a:r>
          </a:p>
          <a:p>
            <a:pPr algn="l" marL="0" indent="0" lvl="0">
              <a:lnSpc>
                <a:spcPts val="3338"/>
              </a:lnSpc>
              <a:spcBef>
                <a:spcPct val="0"/>
              </a:spcBef>
            </a:pPr>
          </a:p>
        </p:txBody>
      </p:sp>
      <p:sp>
        <p:nvSpPr>
          <p:cNvPr name="TextBox 9" id="9"/>
          <p:cNvSpPr txBox="true"/>
          <p:nvPr/>
        </p:nvSpPr>
        <p:spPr>
          <a:xfrm rot="0">
            <a:off x="522374" y="1398327"/>
            <a:ext cx="3757772" cy="4101649"/>
          </a:xfrm>
          <a:prstGeom prst="rect">
            <a:avLst/>
          </a:prstGeom>
        </p:spPr>
        <p:txBody>
          <a:bodyPr anchor="t" rtlCol="false" tIns="0" lIns="0" bIns="0" rIns="0">
            <a:spAutoFit/>
          </a:bodyPr>
          <a:lstStyle/>
          <a:p>
            <a:pPr algn="l" marL="0" indent="0" lvl="0">
              <a:lnSpc>
                <a:spcPts val="6499"/>
              </a:lnSpc>
              <a:spcBef>
                <a:spcPct val="0"/>
              </a:spcBef>
            </a:pPr>
            <a:r>
              <a:rPr lang="en-US" b="true" sz="4642">
                <a:solidFill>
                  <a:srgbClr val="004AAD"/>
                </a:solidFill>
                <a:latin typeface="Poppins Bold"/>
                <a:ea typeface="Poppins Bold"/>
                <a:cs typeface="Poppins Bold"/>
                <a:sym typeface="Poppins Bold"/>
              </a:rPr>
              <a:t>7. Okuma-Yazma Destekli Öğretim</a:t>
            </a:r>
          </a:p>
          <a:p>
            <a:pPr algn="l" marL="0" indent="0" lvl="0">
              <a:lnSpc>
                <a:spcPts val="6499"/>
              </a:lnSpc>
              <a:spcBef>
                <a:spcPct val="0"/>
              </a:spcBef>
            </a:pPr>
          </a:p>
        </p:txBody>
      </p:sp>
      <p:sp>
        <p:nvSpPr>
          <p:cNvPr name="TextBox 10" id="10"/>
          <p:cNvSpPr txBox="true"/>
          <p:nvPr/>
        </p:nvSpPr>
        <p:spPr>
          <a:xfrm rot="0">
            <a:off x="9866480" y="2634764"/>
            <a:ext cx="7651839" cy="4063844"/>
          </a:xfrm>
          <a:prstGeom prst="rect">
            <a:avLst/>
          </a:prstGeom>
        </p:spPr>
        <p:txBody>
          <a:bodyPr anchor="t" rtlCol="false" tIns="0" lIns="0" bIns="0" rIns="0">
            <a:spAutoFit/>
          </a:bodyPr>
          <a:lstStyle/>
          <a:p>
            <a:pPr algn="l">
              <a:lnSpc>
                <a:spcPts val="2879"/>
              </a:lnSpc>
            </a:pPr>
            <a:r>
              <a:rPr lang="en-US" sz="2056">
                <a:solidFill>
                  <a:srgbClr val="004AAD"/>
                </a:solidFill>
                <a:latin typeface="Poppins"/>
                <a:ea typeface="Poppins"/>
                <a:cs typeface="Poppins"/>
                <a:sym typeface="Poppins"/>
              </a:rPr>
              <a:t>Etkinlik Örnekleri:</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Günlük Yazma</a:t>
            </a:r>
            <a:r>
              <a:rPr lang="en-US" sz="2056">
                <a:solidFill>
                  <a:srgbClr val="004AAD"/>
                </a:solidFill>
                <a:latin typeface="Poppins"/>
                <a:ea typeface="Poppins"/>
                <a:cs typeface="Poppins"/>
                <a:sym typeface="Poppins"/>
              </a:rPr>
              <a:t>:</a:t>
            </a:r>
          </a:p>
          <a:p>
            <a:pPr algn="l" marL="888127" indent="-296042" lvl="2">
              <a:lnSpc>
                <a:spcPts val="2879"/>
              </a:lnSpc>
              <a:spcBef>
                <a:spcPct val="0"/>
              </a:spcBef>
              <a:buFont typeface="Arial"/>
              <a:buChar char="⚬"/>
            </a:pPr>
            <a:r>
              <a:rPr lang="en-US" sz="2056">
                <a:solidFill>
                  <a:srgbClr val="004AAD"/>
                </a:solidFill>
                <a:latin typeface="Poppins"/>
                <a:ea typeface="Poppins"/>
                <a:cs typeface="Poppins"/>
                <a:sym typeface="Poppins"/>
              </a:rPr>
              <a:t> “Bugün ne yaptım?” </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Mesaj Yazma:</a:t>
            </a:r>
          </a:p>
          <a:p>
            <a:pPr algn="l" marL="888127" indent="-296042" lvl="2">
              <a:lnSpc>
                <a:spcPts val="2879"/>
              </a:lnSpc>
              <a:spcBef>
                <a:spcPct val="0"/>
              </a:spcBef>
              <a:buFont typeface="Arial"/>
              <a:buChar char="⚬"/>
            </a:pPr>
            <a:r>
              <a:rPr lang="en-US" sz="2056">
                <a:solidFill>
                  <a:srgbClr val="004AAD"/>
                </a:solidFill>
                <a:latin typeface="Poppins"/>
                <a:ea typeface="Poppins"/>
                <a:cs typeface="Poppins"/>
                <a:sym typeface="Poppins"/>
              </a:rPr>
              <a:t> </a:t>
            </a:r>
            <a:r>
              <a:rPr lang="en-US" sz="2056">
                <a:solidFill>
                  <a:srgbClr val="004AAD"/>
                </a:solidFill>
                <a:latin typeface="Poppins"/>
                <a:ea typeface="Poppins"/>
                <a:cs typeface="Poppins"/>
                <a:sym typeface="Poppins"/>
              </a:rPr>
              <a:t>Arkadaşına WhatsApp mesajı</a:t>
            </a:r>
            <a:r>
              <a:rPr lang="en-US" sz="2056">
                <a:solidFill>
                  <a:srgbClr val="004AAD"/>
                </a:solidFill>
                <a:latin typeface="Poppins"/>
                <a:ea typeface="Poppins"/>
                <a:cs typeface="Poppins"/>
                <a:sym typeface="Poppins"/>
              </a:rPr>
              <a:t> yaz </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H</a:t>
            </a:r>
            <a:r>
              <a:rPr lang="en-US" sz="2056">
                <a:solidFill>
                  <a:srgbClr val="004AAD"/>
                </a:solidFill>
                <a:latin typeface="Poppins"/>
                <a:ea typeface="Poppins"/>
                <a:cs typeface="Poppins"/>
                <a:sym typeface="Poppins"/>
              </a:rPr>
              <a:t>ikâye Zinciri</a:t>
            </a:r>
            <a:r>
              <a:rPr lang="en-US" sz="2056">
                <a:solidFill>
                  <a:srgbClr val="004AAD"/>
                </a:solidFill>
                <a:latin typeface="Poppins"/>
                <a:ea typeface="Poppins"/>
                <a:cs typeface="Poppins"/>
                <a:sym typeface="Poppins"/>
              </a:rPr>
              <a:t>:</a:t>
            </a:r>
          </a:p>
          <a:p>
            <a:pPr algn="l" marL="888127" indent="-296042" lvl="2">
              <a:lnSpc>
                <a:spcPts val="2879"/>
              </a:lnSpc>
              <a:spcBef>
                <a:spcPct val="0"/>
              </a:spcBef>
              <a:buFont typeface="Arial"/>
              <a:buChar char="⚬"/>
            </a:pPr>
            <a:r>
              <a:rPr lang="en-US" sz="2056">
                <a:solidFill>
                  <a:srgbClr val="004AAD"/>
                </a:solidFill>
                <a:latin typeface="Poppins"/>
                <a:ea typeface="Poppins"/>
                <a:cs typeface="Poppins"/>
                <a:sym typeface="Poppins"/>
              </a:rPr>
              <a:t> Her öğrenci b</a:t>
            </a:r>
            <a:r>
              <a:rPr lang="en-US" sz="2056">
                <a:solidFill>
                  <a:srgbClr val="004AAD"/>
                </a:solidFill>
                <a:latin typeface="Poppins"/>
                <a:ea typeface="Poppins"/>
                <a:cs typeface="Poppins"/>
                <a:sym typeface="Poppins"/>
              </a:rPr>
              <a:t>ir cümle ekler</a:t>
            </a:r>
          </a:p>
          <a:p>
            <a:pPr algn="l">
              <a:lnSpc>
                <a:spcPts val="2879"/>
              </a:lnSpc>
              <a:spcBef>
                <a:spcPct val="0"/>
              </a:spcBef>
            </a:pPr>
          </a:p>
          <a:p>
            <a:pPr algn="l">
              <a:lnSpc>
                <a:spcPts val="2879"/>
              </a:lnSpc>
              <a:spcBef>
                <a:spcPct val="0"/>
              </a:spcBef>
            </a:pPr>
            <a:r>
              <a:rPr lang="en-US" sz="2056">
                <a:solidFill>
                  <a:srgbClr val="004AAD"/>
                </a:solidFill>
                <a:latin typeface="Poppins"/>
                <a:ea typeface="Poppins"/>
                <a:cs typeface="Poppins"/>
                <a:sym typeface="Poppins"/>
              </a:rPr>
              <a:t>👉 Kazanım: Akademik dil gelişir.</a:t>
            </a:r>
          </a:p>
          <a:p>
            <a:pPr algn="l">
              <a:lnSpc>
                <a:spcPts val="2879"/>
              </a:lnSpc>
              <a:spcBef>
                <a:spcPct val="0"/>
              </a:spcBef>
            </a:pPr>
          </a:p>
          <a:p>
            <a:pPr algn="l" marL="0" indent="0" lvl="0">
              <a:lnSpc>
                <a:spcPts val="3338"/>
              </a:lnSpc>
              <a:spcBef>
                <a:spcPct val="0"/>
              </a:spcBef>
            </a:pPr>
          </a:p>
        </p:txBody>
      </p:sp>
    </p:spTree>
  </p:cSld>
  <p:clrMapOvr>
    <a:masterClrMapping/>
  </p:clrMapOvr>
</p:sld>
</file>

<file path=ppt/slides/slide1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38888" r="0" b="-38888"/>
            </a:stretch>
          </a:blipFill>
        </p:spPr>
      </p:sp>
      <p:grpSp>
        <p:nvGrpSpPr>
          <p:cNvPr name="Group 3" id="3"/>
          <p:cNvGrpSpPr/>
          <p:nvPr/>
        </p:nvGrpSpPr>
        <p:grpSpPr>
          <a:xfrm rot="0">
            <a:off x="0" y="0"/>
            <a:ext cx="4280146" cy="10287000"/>
            <a:chOff x="0" y="0"/>
            <a:chExt cx="1127281" cy="2709333"/>
          </a:xfrm>
        </p:grpSpPr>
        <p:sp>
          <p:nvSpPr>
            <p:cNvPr name="Freeform 4" id="4"/>
            <p:cNvSpPr/>
            <p:nvPr/>
          </p:nvSpPr>
          <p:spPr>
            <a:xfrm flipH="false" flipV="false" rot="0">
              <a:off x="0" y="0"/>
              <a:ext cx="1127281" cy="2709333"/>
            </a:xfrm>
            <a:custGeom>
              <a:avLst/>
              <a:gdLst/>
              <a:ahLst/>
              <a:cxnLst/>
              <a:rect r="r" b="b" t="t" l="l"/>
              <a:pathLst>
                <a:path h="2709333" w="1127281">
                  <a:moveTo>
                    <a:pt x="0" y="0"/>
                  </a:moveTo>
                  <a:lnTo>
                    <a:pt x="1127281" y="0"/>
                  </a:lnTo>
                  <a:lnTo>
                    <a:pt x="1127281" y="2709333"/>
                  </a:lnTo>
                  <a:lnTo>
                    <a:pt x="0" y="2709333"/>
                  </a:lnTo>
                  <a:close/>
                </a:path>
              </a:pathLst>
            </a:custGeom>
            <a:solidFill>
              <a:srgbClr val="FFCB00"/>
            </a:solidFill>
          </p:spPr>
        </p:sp>
        <p:sp>
          <p:nvSpPr>
            <p:cNvPr name="TextBox 5" id="5"/>
            <p:cNvSpPr txBox="true"/>
            <p:nvPr/>
          </p:nvSpPr>
          <p:spPr>
            <a:xfrm>
              <a:off x="0" y="-38100"/>
              <a:ext cx="1127281" cy="2747433"/>
            </a:xfrm>
            <a:prstGeom prst="rect">
              <a:avLst/>
            </a:prstGeom>
          </p:spPr>
          <p:txBody>
            <a:bodyPr anchor="ctr" rtlCol="false" tIns="50800" lIns="50800" bIns="50800" rIns="50800"/>
            <a:lstStyle/>
            <a:p>
              <a:pPr algn="ctr" marL="0" indent="0" lvl="0">
                <a:lnSpc>
                  <a:spcPts val="2659"/>
                </a:lnSpc>
                <a:spcBef>
                  <a:spcPct val="0"/>
                </a:spcBef>
              </a:pPr>
            </a:p>
          </p:txBody>
        </p:sp>
      </p:grpSp>
      <p:sp>
        <p:nvSpPr>
          <p:cNvPr name="Freeform 6" id="6"/>
          <p:cNvSpPr/>
          <p:nvPr/>
        </p:nvSpPr>
        <p:spPr>
          <a:xfrm flipH="false" flipV="false" rot="0">
            <a:off x="4470962" y="8352318"/>
            <a:ext cx="905982" cy="905982"/>
          </a:xfrm>
          <a:custGeom>
            <a:avLst/>
            <a:gdLst/>
            <a:ahLst/>
            <a:cxnLst/>
            <a:rect r="r" b="b" t="t" l="l"/>
            <a:pathLst>
              <a:path h="905982" w="905982">
                <a:moveTo>
                  <a:pt x="0" y="0"/>
                </a:moveTo>
                <a:lnTo>
                  <a:pt x="905982" y="0"/>
                </a:lnTo>
                <a:lnTo>
                  <a:pt x="905982" y="905982"/>
                </a:lnTo>
                <a:lnTo>
                  <a:pt x="0" y="905982"/>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7" id="7"/>
          <p:cNvSpPr txBox="true"/>
          <p:nvPr/>
        </p:nvSpPr>
        <p:spPr>
          <a:xfrm rot="0">
            <a:off x="4470962" y="2990850"/>
            <a:ext cx="11194115" cy="3313087"/>
          </a:xfrm>
          <a:prstGeom prst="rect">
            <a:avLst/>
          </a:prstGeom>
        </p:spPr>
        <p:txBody>
          <a:bodyPr anchor="t" rtlCol="false" tIns="0" lIns="0" bIns="0" rIns="0">
            <a:spAutoFit/>
          </a:bodyPr>
          <a:lstStyle/>
          <a:p>
            <a:pPr algn="l" marL="0" indent="0" lvl="0">
              <a:lnSpc>
                <a:spcPts val="4243"/>
              </a:lnSpc>
              <a:spcBef>
                <a:spcPct val="0"/>
              </a:spcBef>
            </a:pPr>
            <a:r>
              <a:rPr lang="en-US" sz="3031">
                <a:solidFill>
                  <a:srgbClr val="004AAD"/>
                </a:solidFill>
                <a:latin typeface="Poppins"/>
                <a:ea typeface="Poppins"/>
                <a:cs typeface="Poppins"/>
                <a:sym typeface="Poppins"/>
              </a:rPr>
              <a:t>Ev o</a:t>
            </a:r>
            <a:r>
              <a:rPr lang="en-US" sz="3031">
                <a:solidFill>
                  <a:srgbClr val="004AAD"/>
                </a:solidFill>
                <a:latin typeface="Poppins"/>
                <a:ea typeface="Poppins"/>
                <a:cs typeface="Poppins"/>
                <a:sym typeface="Poppins"/>
              </a:rPr>
              <a:t>rtamında sürdürülen düzenli Türkçe iletişim, çocukların kelime hazinesi ve kimlik gelişimi üzerinde belirleyicidir. Özellikle anne-baba ile kitap okuma, sohbet etme ve medya kullanımı etkili görülmektedir. İki dilli çocuklarda aile çok önemlidir.</a:t>
            </a:r>
          </a:p>
          <a:p>
            <a:pPr algn="l" marL="0" indent="0" lvl="0">
              <a:lnSpc>
                <a:spcPts val="4920"/>
              </a:lnSpc>
              <a:spcBef>
                <a:spcPct val="0"/>
              </a:spcBef>
            </a:pPr>
          </a:p>
        </p:txBody>
      </p:sp>
      <p:sp>
        <p:nvSpPr>
          <p:cNvPr name="Freeform 8" id="8"/>
          <p:cNvSpPr/>
          <p:nvPr/>
        </p:nvSpPr>
        <p:spPr>
          <a:xfrm flipH="false" flipV="false" rot="0">
            <a:off x="505956" y="458100"/>
            <a:ext cx="712343" cy="817610"/>
          </a:xfrm>
          <a:custGeom>
            <a:avLst/>
            <a:gdLst/>
            <a:ahLst/>
            <a:cxnLst/>
            <a:rect r="r" b="b" t="t" l="l"/>
            <a:pathLst>
              <a:path h="817610" w="712343">
                <a:moveTo>
                  <a:pt x="0" y="0"/>
                </a:moveTo>
                <a:lnTo>
                  <a:pt x="712343" y="0"/>
                </a:lnTo>
                <a:lnTo>
                  <a:pt x="712343" y="817610"/>
                </a:lnTo>
                <a:lnTo>
                  <a:pt x="0" y="81761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9" id="9"/>
          <p:cNvSpPr txBox="true"/>
          <p:nvPr/>
        </p:nvSpPr>
        <p:spPr>
          <a:xfrm rot="0">
            <a:off x="522374" y="1398327"/>
            <a:ext cx="3757772" cy="3282499"/>
          </a:xfrm>
          <a:prstGeom prst="rect">
            <a:avLst/>
          </a:prstGeom>
        </p:spPr>
        <p:txBody>
          <a:bodyPr anchor="t" rtlCol="false" tIns="0" lIns="0" bIns="0" rIns="0">
            <a:spAutoFit/>
          </a:bodyPr>
          <a:lstStyle/>
          <a:p>
            <a:pPr algn="l">
              <a:lnSpc>
                <a:spcPts val="6499"/>
              </a:lnSpc>
            </a:pPr>
            <a:r>
              <a:rPr lang="en-US" sz="4642" b="true">
                <a:solidFill>
                  <a:srgbClr val="004AAD"/>
                </a:solidFill>
                <a:latin typeface="Poppins Bold"/>
                <a:ea typeface="Poppins Bold"/>
                <a:cs typeface="Poppins Bold"/>
                <a:sym typeface="Poppins Bold"/>
              </a:rPr>
              <a:t>8. Aile Katılımlı Öğretim</a:t>
            </a:r>
          </a:p>
          <a:p>
            <a:pPr algn="l" marL="0" indent="0" lvl="0">
              <a:lnSpc>
                <a:spcPts val="6499"/>
              </a:lnSpc>
              <a:spcBef>
                <a:spcPct val="0"/>
              </a:spcBef>
            </a:pPr>
          </a:p>
        </p:txBody>
      </p:sp>
    </p:spTree>
  </p:cSld>
  <p:clrMapOvr>
    <a:masterClrMapping/>
  </p:clrMapOvr>
</p:sld>
</file>

<file path=ppt/slides/slide1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38888" r="0" b="-38888"/>
            </a:stretch>
          </a:blipFill>
        </p:spPr>
      </p:sp>
      <p:grpSp>
        <p:nvGrpSpPr>
          <p:cNvPr name="Group 3" id="3"/>
          <p:cNvGrpSpPr/>
          <p:nvPr/>
        </p:nvGrpSpPr>
        <p:grpSpPr>
          <a:xfrm rot="0">
            <a:off x="0" y="0"/>
            <a:ext cx="4365032" cy="10287000"/>
            <a:chOff x="0" y="0"/>
            <a:chExt cx="1149638" cy="2709333"/>
          </a:xfrm>
        </p:grpSpPr>
        <p:sp>
          <p:nvSpPr>
            <p:cNvPr name="Freeform 4" id="4"/>
            <p:cNvSpPr/>
            <p:nvPr/>
          </p:nvSpPr>
          <p:spPr>
            <a:xfrm flipH="false" flipV="false" rot="0">
              <a:off x="0" y="0"/>
              <a:ext cx="1149638" cy="2709333"/>
            </a:xfrm>
            <a:custGeom>
              <a:avLst/>
              <a:gdLst/>
              <a:ahLst/>
              <a:cxnLst/>
              <a:rect r="r" b="b" t="t" l="l"/>
              <a:pathLst>
                <a:path h="2709333" w="1149638">
                  <a:moveTo>
                    <a:pt x="0" y="0"/>
                  </a:moveTo>
                  <a:lnTo>
                    <a:pt x="1149638" y="0"/>
                  </a:lnTo>
                  <a:lnTo>
                    <a:pt x="1149638" y="2709333"/>
                  </a:lnTo>
                  <a:lnTo>
                    <a:pt x="0" y="2709333"/>
                  </a:lnTo>
                  <a:close/>
                </a:path>
              </a:pathLst>
            </a:custGeom>
            <a:solidFill>
              <a:srgbClr val="FFCB00"/>
            </a:solidFill>
          </p:spPr>
        </p:sp>
        <p:sp>
          <p:nvSpPr>
            <p:cNvPr name="TextBox 5" id="5"/>
            <p:cNvSpPr txBox="true"/>
            <p:nvPr/>
          </p:nvSpPr>
          <p:spPr>
            <a:xfrm>
              <a:off x="0" y="-38100"/>
              <a:ext cx="1149638" cy="2747433"/>
            </a:xfrm>
            <a:prstGeom prst="rect">
              <a:avLst/>
            </a:prstGeom>
          </p:spPr>
          <p:txBody>
            <a:bodyPr anchor="ctr" rtlCol="false" tIns="50800" lIns="50800" bIns="50800" rIns="50800"/>
            <a:lstStyle/>
            <a:p>
              <a:pPr algn="ctr" marL="0" indent="0" lvl="0">
                <a:lnSpc>
                  <a:spcPts val="2659"/>
                </a:lnSpc>
                <a:spcBef>
                  <a:spcPct val="0"/>
                </a:spcBef>
              </a:pPr>
            </a:p>
          </p:txBody>
        </p:sp>
      </p:grpSp>
      <p:sp>
        <p:nvSpPr>
          <p:cNvPr name="Freeform 6" id="6"/>
          <p:cNvSpPr/>
          <p:nvPr/>
        </p:nvSpPr>
        <p:spPr>
          <a:xfrm flipH="false" flipV="false" rot="0">
            <a:off x="505956" y="458100"/>
            <a:ext cx="712343" cy="817610"/>
          </a:xfrm>
          <a:custGeom>
            <a:avLst/>
            <a:gdLst/>
            <a:ahLst/>
            <a:cxnLst/>
            <a:rect r="r" b="b" t="t" l="l"/>
            <a:pathLst>
              <a:path h="817610" w="712343">
                <a:moveTo>
                  <a:pt x="0" y="0"/>
                </a:moveTo>
                <a:lnTo>
                  <a:pt x="712343" y="0"/>
                </a:lnTo>
                <a:lnTo>
                  <a:pt x="712343" y="817610"/>
                </a:lnTo>
                <a:lnTo>
                  <a:pt x="0" y="81761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7" id="7"/>
          <p:cNvSpPr/>
          <p:nvPr/>
        </p:nvSpPr>
        <p:spPr>
          <a:xfrm flipH="false" flipV="false" rot="0">
            <a:off x="4470962" y="8352318"/>
            <a:ext cx="905982" cy="905982"/>
          </a:xfrm>
          <a:custGeom>
            <a:avLst/>
            <a:gdLst/>
            <a:ahLst/>
            <a:cxnLst/>
            <a:rect r="r" b="b" t="t" l="l"/>
            <a:pathLst>
              <a:path h="905982" w="905982">
                <a:moveTo>
                  <a:pt x="0" y="0"/>
                </a:moveTo>
                <a:lnTo>
                  <a:pt x="905982" y="0"/>
                </a:lnTo>
                <a:lnTo>
                  <a:pt x="905982" y="905982"/>
                </a:lnTo>
                <a:lnTo>
                  <a:pt x="0" y="905982"/>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8" id="8"/>
          <p:cNvSpPr txBox="true"/>
          <p:nvPr/>
        </p:nvSpPr>
        <p:spPr>
          <a:xfrm rot="0">
            <a:off x="4606323" y="2634764"/>
            <a:ext cx="4933979" cy="2240656"/>
          </a:xfrm>
          <a:prstGeom prst="rect">
            <a:avLst/>
          </a:prstGeom>
        </p:spPr>
        <p:txBody>
          <a:bodyPr anchor="t" rtlCol="false" tIns="0" lIns="0" bIns="0" rIns="0">
            <a:spAutoFit/>
          </a:bodyPr>
          <a:lstStyle/>
          <a:p>
            <a:pPr algn="l" marL="0" indent="0" lvl="0">
              <a:lnSpc>
                <a:spcPts val="2879"/>
              </a:lnSpc>
              <a:spcBef>
                <a:spcPct val="0"/>
              </a:spcBef>
            </a:pPr>
            <a:r>
              <a:rPr lang="en-US" sz="2056">
                <a:solidFill>
                  <a:srgbClr val="004AAD"/>
                </a:solidFill>
                <a:latin typeface="Poppins"/>
                <a:ea typeface="Poppins"/>
                <a:cs typeface="Poppins"/>
                <a:sym typeface="Poppins"/>
              </a:rPr>
              <a:t>Uygulama</a:t>
            </a:r>
            <a:r>
              <a:rPr lang="en-US" sz="2056">
                <a:solidFill>
                  <a:srgbClr val="004AAD"/>
                </a:solidFill>
                <a:latin typeface="Poppins"/>
                <a:ea typeface="Poppins"/>
                <a:cs typeface="Poppins"/>
                <a:sym typeface="Poppins"/>
              </a:rPr>
              <a:t>lar:</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Evde Türkçe konuşma saatleri</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Birli</a:t>
            </a:r>
            <a:r>
              <a:rPr lang="en-US" sz="2056">
                <a:solidFill>
                  <a:srgbClr val="004AAD"/>
                </a:solidFill>
                <a:latin typeface="Poppins"/>
                <a:ea typeface="Poppins"/>
                <a:cs typeface="Poppins"/>
                <a:sym typeface="Poppins"/>
              </a:rPr>
              <a:t>kte kitap okuma</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T</a:t>
            </a:r>
            <a:r>
              <a:rPr lang="en-US" sz="2056">
                <a:solidFill>
                  <a:srgbClr val="004AAD"/>
                </a:solidFill>
                <a:latin typeface="Poppins"/>
                <a:ea typeface="Poppins"/>
                <a:cs typeface="Poppins"/>
                <a:sym typeface="Poppins"/>
              </a:rPr>
              <a:t>ürkçe medya izleme</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Büyü</a:t>
            </a:r>
            <a:r>
              <a:rPr lang="en-US" sz="2056">
                <a:solidFill>
                  <a:srgbClr val="004AAD"/>
                </a:solidFill>
                <a:latin typeface="Poppins"/>
                <a:ea typeface="Poppins"/>
                <a:cs typeface="Poppins"/>
                <a:sym typeface="Poppins"/>
              </a:rPr>
              <a:t>klerle sohbet</a:t>
            </a:r>
          </a:p>
          <a:p>
            <a:pPr algn="l" marL="0" indent="0" lvl="0">
              <a:lnSpc>
                <a:spcPts val="3338"/>
              </a:lnSpc>
              <a:spcBef>
                <a:spcPct val="0"/>
              </a:spcBef>
            </a:pPr>
          </a:p>
        </p:txBody>
      </p:sp>
      <p:sp>
        <p:nvSpPr>
          <p:cNvPr name="TextBox 9" id="9"/>
          <p:cNvSpPr txBox="true"/>
          <p:nvPr/>
        </p:nvSpPr>
        <p:spPr>
          <a:xfrm rot="0">
            <a:off x="522374" y="1398327"/>
            <a:ext cx="3757772" cy="3282499"/>
          </a:xfrm>
          <a:prstGeom prst="rect">
            <a:avLst/>
          </a:prstGeom>
        </p:spPr>
        <p:txBody>
          <a:bodyPr anchor="t" rtlCol="false" tIns="0" lIns="0" bIns="0" rIns="0">
            <a:spAutoFit/>
          </a:bodyPr>
          <a:lstStyle/>
          <a:p>
            <a:pPr algn="l" marL="0" indent="0" lvl="0">
              <a:lnSpc>
                <a:spcPts val="6499"/>
              </a:lnSpc>
              <a:spcBef>
                <a:spcPct val="0"/>
              </a:spcBef>
            </a:pPr>
            <a:r>
              <a:rPr lang="en-US" b="true" sz="4642">
                <a:solidFill>
                  <a:srgbClr val="004AAD"/>
                </a:solidFill>
                <a:latin typeface="Poppins Bold"/>
                <a:ea typeface="Poppins Bold"/>
                <a:cs typeface="Poppins Bold"/>
                <a:sym typeface="Poppins Bold"/>
              </a:rPr>
              <a:t>8. Aile Katılımlı Öğretim</a:t>
            </a:r>
          </a:p>
          <a:p>
            <a:pPr algn="l" marL="0" indent="0" lvl="0">
              <a:lnSpc>
                <a:spcPts val="6499"/>
              </a:lnSpc>
              <a:spcBef>
                <a:spcPct val="0"/>
              </a:spcBef>
            </a:pPr>
          </a:p>
        </p:txBody>
      </p:sp>
      <p:sp>
        <p:nvSpPr>
          <p:cNvPr name="TextBox 10" id="10"/>
          <p:cNvSpPr txBox="true"/>
          <p:nvPr/>
        </p:nvSpPr>
        <p:spPr>
          <a:xfrm rot="0">
            <a:off x="9866480" y="2634764"/>
            <a:ext cx="7651839" cy="3699206"/>
          </a:xfrm>
          <a:prstGeom prst="rect">
            <a:avLst/>
          </a:prstGeom>
        </p:spPr>
        <p:txBody>
          <a:bodyPr anchor="t" rtlCol="false" tIns="0" lIns="0" bIns="0" rIns="0">
            <a:spAutoFit/>
          </a:bodyPr>
          <a:lstStyle/>
          <a:p>
            <a:pPr algn="l">
              <a:lnSpc>
                <a:spcPts val="2879"/>
              </a:lnSpc>
            </a:pPr>
            <a:r>
              <a:rPr lang="en-US" sz="2056">
                <a:solidFill>
                  <a:srgbClr val="004AAD"/>
                </a:solidFill>
                <a:latin typeface="Poppins"/>
                <a:ea typeface="Poppins"/>
                <a:cs typeface="Poppins"/>
                <a:sym typeface="Poppins"/>
              </a:rPr>
              <a:t>Etkinlik Örnekleri:</a:t>
            </a:r>
          </a:p>
          <a:p>
            <a:pPr algn="l" marL="444063" indent="-222032" lvl="1">
              <a:lnSpc>
                <a:spcPts val="2879"/>
              </a:lnSpc>
              <a:buFont typeface="Arial"/>
              <a:buChar char="•"/>
            </a:pPr>
            <a:r>
              <a:rPr lang="en-US" sz="2056">
                <a:solidFill>
                  <a:srgbClr val="004AAD"/>
                </a:solidFill>
                <a:latin typeface="Poppins"/>
                <a:ea typeface="Poppins"/>
                <a:cs typeface="Poppins"/>
                <a:sym typeface="Poppins"/>
              </a:rPr>
              <a:t>Aile Okuma Saati:</a:t>
            </a:r>
          </a:p>
          <a:p>
            <a:pPr algn="l" marL="888127" indent="-296042" lvl="2">
              <a:lnSpc>
                <a:spcPts val="2879"/>
              </a:lnSpc>
              <a:buFont typeface="Arial"/>
              <a:buChar char="⚬"/>
            </a:pPr>
            <a:r>
              <a:rPr lang="en-US" sz="2056">
                <a:solidFill>
                  <a:srgbClr val="004AAD"/>
                </a:solidFill>
                <a:latin typeface="Poppins"/>
                <a:ea typeface="Poppins"/>
                <a:cs typeface="Poppins"/>
                <a:sym typeface="Poppins"/>
              </a:rPr>
              <a:t> Haftada 1 gün birlikte Türkçe kitap okunur </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Ev Görevi (Konuşma)</a:t>
            </a:r>
            <a:r>
              <a:rPr lang="en-US" sz="2056">
                <a:solidFill>
                  <a:srgbClr val="004AAD"/>
                </a:solidFill>
                <a:latin typeface="Poppins"/>
                <a:ea typeface="Poppins"/>
                <a:cs typeface="Poppins"/>
                <a:sym typeface="Poppins"/>
              </a:rPr>
              <a:t>:</a:t>
            </a:r>
          </a:p>
          <a:p>
            <a:pPr algn="l" marL="888127" indent="-296042" lvl="2">
              <a:lnSpc>
                <a:spcPts val="2879"/>
              </a:lnSpc>
              <a:spcBef>
                <a:spcPct val="0"/>
              </a:spcBef>
              <a:buFont typeface="Arial"/>
              <a:buChar char="⚬"/>
            </a:pPr>
            <a:r>
              <a:rPr lang="en-US" sz="2056">
                <a:solidFill>
                  <a:srgbClr val="004AAD"/>
                </a:solidFill>
                <a:latin typeface="Poppins"/>
                <a:ea typeface="Poppins"/>
                <a:cs typeface="Poppins"/>
                <a:sym typeface="Poppins"/>
              </a:rPr>
              <a:t> “Bugün okulda ne yaptım?” Türkçe anlatılır </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Kültür</a:t>
            </a:r>
            <a:r>
              <a:rPr lang="en-US" sz="2056">
                <a:solidFill>
                  <a:srgbClr val="004AAD"/>
                </a:solidFill>
                <a:latin typeface="Poppins"/>
                <a:ea typeface="Poppins"/>
                <a:cs typeface="Poppins"/>
                <a:sym typeface="Poppins"/>
              </a:rPr>
              <a:t> P</a:t>
            </a:r>
            <a:r>
              <a:rPr lang="en-US" sz="2056">
                <a:solidFill>
                  <a:srgbClr val="004AAD"/>
                </a:solidFill>
                <a:latin typeface="Poppins"/>
                <a:ea typeface="Poppins"/>
                <a:cs typeface="Poppins"/>
                <a:sym typeface="Poppins"/>
              </a:rPr>
              <a:t>aylaşımı</a:t>
            </a:r>
            <a:r>
              <a:rPr lang="en-US" sz="2056">
                <a:solidFill>
                  <a:srgbClr val="004AAD"/>
                </a:solidFill>
                <a:latin typeface="Poppins"/>
                <a:ea typeface="Poppins"/>
                <a:cs typeface="Poppins"/>
                <a:sym typeface="Poppins"/>
              </a:rPr>
              <a:t>:</a:t>
            </a:r>
          </a:p>
          <a:p>
            <a:pPr algn="l" marL="888127" indent="-296042" lvl="2">
              <a:lnSpc>
                <a:spcPts val="2879"/>
              </a:lnSpc>
              <a:spcBef>
                <a:spcPct val="0"/>
              </a:spcBef>
              <a:buFont typeface="Arial"/>
              <a:buChar char="⚬"/>
            </a:pPr>
            <a:r>
              <a:rPr lang="en-US" sz="2056">
                <a:solidFill>
                  <a:srgbClr val="004AAD"/>
                </a:solidFill>
                <a:latin typeface="Poppins"/>
                <a:ea typeface="Poppins"/>
                <a:cs typeface="Poppins"/>
                <a:sym typeface="Poppins"/>
              </a:rPr>
              <a:t> Aileden b</a:t>
            </a:r>
            <a:r>
              <a:rPr lang="en-US" sz="2056">
                <a:solidFill>
                  <a:srgbClr val="004AAD"/>
                </a:solidFill>
                <a:latin typeface="Poppins"/>
                <a:ea typeface="Poppins"/>
                <a:cs typeface="Poppins"/>
                <a:sym typeface="Poppins"/>
              </a:rPr>
              <a:t>ir yemek/geleneğin anlatılması</a:t>
            </a:r>
          </a:p>
          <a:p>
            <a:pPr algn="l">
              <a:lnSpc>
                <a:spcPts val="2879"/>
              </a:lnSpc>
              <a:spcBef>
                <a:spcPct val="0"/>
              </a:spcBef>
            </a:pPr>
          </a:p>
          <a:p>
            <a:pPr algn="l">
              <a:lnSpc>
                <a:spcPts val="2879"/>
              </a:lnSpc>
              <a:spcBef>
                <a:spcPct val="0"/>
              </a:spcBef>
            </a:pPr>
            <a:r>
              <a:rPr lang="en-US" sz="2056">
                <a:solidFill>
                  <a:srgbClr val="004AAD"/>
                </a:solidFill>
                <a:latin typeface="Poppins"/>
                <a:ea typeface="Poppins"/>
                <a:cs typeface="Poppins"/>
                <a:sym typeface="Poppins"/>
              </a:rPr>
              <a:t>👉 Kazanım: Dil sürekliliği sağlanır.</a:t>
            </a:r>
          </a:p>
          <a:p>
            <a:pPr algn="l" marL="0" indent="0" lvl="0">
              <a:lnSpc>
                <a:spcPts val="3338"/>
              </a:lnSpc>
              <a:spcBef>
                <a:spcPct val="0"/>
              </a:spcBef>
            </a:pP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38888" r="0" b="-38888"/>
            </a:stretch>
          </a:blipFill>
        </p:spPr>
      </p:sp>
      <p:grpSp>
        <p:nvGrpSpPr>
          <p:cNvPr name="Group 3" id="3"/>
          <p:cNvGrpSpPr/>
          <p:nvPr/>
        </p:nvGrpSpPr>
        <p:grpSpPr>
          <a:xfrm rot="0">
            <a:off x="0" y="0"/>
            <a:ext cx="18288000" cy="3913633"/>
            <a:chOff x="0" y="0"/>
            <a:chExt cx="4816593" cy="1030751"/>
          </a:xfrm>
        </p:grpSpPr>
        <p:sp>
          <p:nvSpPr>
            <p:cNvPr name="Freeform 4" id="4"/>
            <p:cNvSpPr/>
            <p:nvPr/>
          </p:nvSpPr>
          <p:spPr>
            <a:xfrm flipH="false" flipV="false" rot="0">
              <a:off x="0" y="0"/>
              <a:ext cx="4816592" cy="1030751"/>
            </a:xfrm>
            <a:custGeom>
              <a:avLst/>
              <a:gdLst/>
              <a:ahLst/>
              <a:cxnLst/>
              <a:rect r="r" b="b" t="t" l="l"/>
              <a:pathLst>
                <a:path h="1030751" w="4816592">
                  <a:moveTo>
                    <a:pt x="0" y="0"/>
                  </a:moveTo>
                  <a:lnTo>
                    <a:pt x="4816592" y="0"/>
                  </a:lnTo>
                  <a:lnTo>
                    <a:pt x="4816592" y="1030751"/>
                  </a:lnTo>
                  <a:lnTo>
                    <a:pt x="0" y="1030751"/>
                  </a:lnTo>
                  <a:close/>
                </a:path>
              </a:pathLst>
            </a:custGeom>
            <a:solidFill>
              <a:srgbClr val="FFCB00"/>
            </a:solidFill>
          </p:spPr>
        </p:sp>
        <p:sp>
          <p:nvSpPr>
            <p:cNvPr name="TextBox 5" id="5"/>
            <p:cNvSpPr txBox="true"/>
            <p:nvPr/>
          </p:nvSpPr>
          <p:spPr>
            <a:xfrm>
              <a:off x="0" y="-38100"/>
              <a:ext cx="4816593" cy="1068851"/>
            </a:xfrm>
            <a:prstGeom prst="rect">
              <a:avLst/>
            </a:prstGeom>
          </p:spPr>
          <p:txBody>
            <a:bodyPr anchor="ctr" rtlCol="false" tIns="50800" lIns="50800" bIns="50800" rIns="50800"/>
            <a:lstStyle/>
            <a:p>
              <a:pPr algn="ctr" marL="0" indent="0" lvl="0">
                <a:lnSpc>
                  <a:spcPts val="2659"/>
                </a:lnSpc>
                <a:spcBef>
                  <a:spcPct val="0"/>
                </a:spcBef>
              </a:pPr>
            </a:p>
          </p:txBody>
        </p:sp>
      </p:grpSp>
      <p:sp>
        <p:nvSpPr>
          <p:cNvPr name="Freeform 6" id="6"/>
          <p:cNvSpPr/>
          <p:nvPr/>
        </p:nvSpPr>
        <p:spPr>
          <a:xfrm flipH="false" flipV="false" rot="0">
            <a:off x="1202537" y="2764868"/>
            <a:ext cx="712343" cy="817610"/>
          </a:xfrm>
          <a:custGeom>
            <a:avLst/>
            <a:gdLst/>
            <a:ahLst/>
            <a:cxnLst/>
            <a:rect r="r" b="b" t="t" l="l"/>
            <a:pathLst>
              <a:path h="817610" w="712343">
                <a:moveTo>
                  <a:pt x="0" y="0"/>
                </a:moveTo>
                <a:lnTo>
                  <a:pt x="712342" y="0"/>
                </a:lnTo>
                <a:lnTo>
                  <a:pt x="712342" y="817610"/>
                </a:lnTo>
                <a:lnTo>
                  <a:pt x="0" y="81761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7" id="7"/>
          <p:cNvSpPr/>
          <p:nvPr/>
        </p:nvSpPr>
        <p:spPr>
          <a:xfrm flipH="false" flipV="false" rot="0">
            <a:off x="11128831" y="4547563"/>
            <a:ext cx="6127086" cy="4526385"/>
          </a:xfrm>
          <a:custGeom>
            <a:avLst/>
            <a:gdLst/>
            <a:ahLst/>
            <a:cxnLst/>
            <a:rect r="r" b="b" t="t" l="l"/>
            <a:pathLst>
              <a:path h="4526385" w="6127086">
                <a:moveTo>
                  <a:pt x="0" y="0"/>
                </a:moveTo>
                <a:lnTo>
                  <a:pt x="6127087" y="0"/>
                </a:lnTo>
                <a:lnTo>
                  <a:pt x="6127087" y="4526385"/>
                </a:lnTo>
                <a:lnTo>
                  <a:pt x="0" y="4526385"/>
                </a:lnTo>
                <a:lnTo>
                  <a:pt x="0" y="0"/>
                </a:lnTo>
                <a:close/>
              </a:path>
            </a:pathLst>
          </a:custGeom>
          <a:blipFill>
            <a:blip r:embed="rId5"/>
            <a:stretch>
              <a:fillRect l="0" t="0" r="0" b="0"/>
            </a:stretch>
          </a:blipFill>
        </p:spPr>
      </p:sp>
      <p:sp>
        <p:nvSpPr>
          <p:cNvPr name="TextBox 8" id="8"/>
          <p:cNvSpPr txBox="true"/>
          <p:nvPr/>
        </p:nvSpPr>
        <p:spPr>
          <a:xfrm rot="0">
            <a:off x="1732188" y="2699877"/>
            <a:ext cx="10091307" cy="1641377"/>
          </a:xfrm>
          <a:prstGeom prst="rect">
            <a:avLst/>
          </a:prstGeom>
        </p:spPr>
        <p:txBody>
          <a:bodyPr anchor="t" rtlCol="false" tIns="0" lIns="0" bIns="0" rIns="0">
            <a:spAutoFit/>
          </a:bodyPr>
          <a:lstStyle/>
          <a:p>
            <a:pPr algn="ctr" marL="0" indent="0" lvl="0">
              <a:lnSpc>
                <a:spcPts val="6467"/>
              </a:lnSpc>
              <a:spcBef>
                <a:spcPct val="0"/>
              </a:spcBef>
            </a:pPr>
            <a:r>
              <a:rPr lang="en-US" b="true" sz="4619">
                <a:solidFill>
                  <a:srgbClr val="004AAD"/>
                </a:solidFill>
                <a:latin typeface="Poppins Bold"/>
                <a:ea typeface="Poppins Bold"/>
                <a:cs typeface="Poppins Bold"/>
                <a:sym typeface="Poppins Bold"/>
              </a:rPr>
              <a:t>Av</a:t>
            </a:r>
            <a:r>
              <a:rPr lang="en-US" b="true" sz="4619">
                <a:solidFill>
                  <a:srgbClr val="004AAD"/>
                </a:solidFill>
                <a:latin typeface="Poppins Bold"/>
                <a:ea typeface="Poppins Bold"/>
                <a:cs typeface="Poppins Bold"/>
                <a:sym typeface="Poppins Bold"/>
              </a:rPr>
              <a:t>rupa’da Türkçenin öğretimi</a:t>
            </a:r>
          </a:p>
          <a:p>
            <a:pPr algn="ctr" marL="0" indent="0" lvl="0">
              <a:lnSpc>
                <a:spcPts val="6467"/>
              </a:lnSpc>
              <a:spcBef>
                <a:spcPct val="0"/>
              </a:spcBef>
            </a:pPr>
          </a:p>
        </p:txBody>
      </p:sp>
      <p:sp>
        <p:nvSpPr>
          <p:cNvPr name="TextBox 9" id="9"/>
          <p:cNvSpPr txBox="true"/>
          <p:nvPr/>
        </p:nvSpPr>
        <p:spPr>
          <a:xfrm rot="0">
            <a:off x="1202537" y="5006102"/>
            <a:ext cx="10888604" cy="2974741"/>
          </a:xfrm>
          <a:prstGeom prst="rect">
            <a:avLst/>
          </a:prstGeom>
        </p:spPr>
        <p:txBody>
          <a:bodyPr anchor="t" rtlCol="false" tIns="0" lIns="0" bIns="0" rIns="0">
            <a:spAutoFit/>
          </a:bodyPr>
          <a:lstStyle/>
          <a:p>
            <a:pPr algn="l" marL="0" indent="0" lvl="0">
              <a:lnSpc>
                <a:spcPts val="2987"/>
              </a:lnSpc>
              <a:spcBef>
                <a:spcPct val="0"/>
              </a:spcBef>
            </a:pPr>
            <a:r>
              <a:rPr lang="en-US" sz="2134">
                <a:solidFill>
                  <a:srgbClr val="004AAD"/>
                </a:solidFill>
                <a:latin typeface="Poppins"/>
                <a:ea typeface="Poppins"/>
                <a:cs typeface="Poppins"/>
                <a:sym typeface="Poppins"/>
              </a:rPr>
              <a:t>Almanya,</a:t>
            </a:r>
            <a:r>
              <a:rPr lang="en-US" sz="2134">
                <a:solidFill>
                  <a:srgbClr val="004AAD"/>
                </a:solidFill>
                <a:latin typeface="Poppins"/>
                <a:ea typeface="Poppins"/>
                <a:cs typeface="Poppins"/>
                <a:sym typeface="Poppins"/>
              </a:rPr>
              <a:t> Hollanda, Fransa ve Belçika’da yaşayan Türk çocukları için genelde:</a:t>
            </a:r>
          </a:p>
          <a:p>
            <a:pPr algn="l" marL="460779" indent="-230389" lvl="1">
              <a:lnSpc>
                <a:spcPts val="2987"/>
              </a:lnSpc>
              <a:spcBef>
                <a:spcPct val="0"/>
              </a:spcBef>
              <a:buFont typeface="Arial"/>
              <a:buChar char="•"/>
            </a:pPr>
            <a:r>
              <a:rPr lang="en-US" sz="2134">
                <a:solidFill>
                  <a:srgbClr val="004AAD"/>
                </a:solidFill>
                <a:latin typeface="Poppins"/>
                <a:ea typeface="Poppins"/>
                <a:cs typeface="Poppins"/>
                <a:sym typeface="Poppins"/>
              </a:rPr>
              <a:t>Hafta sonu Türkçe okulları</a:t>
            </a:r>
          </a:p>
          <a:p>
            <a:pPr algn="l" marL="460779" indent="-230389" lvl="1">
              <a:lnSpc>
                <a:spcPts val="2987"/>
              </a:lnSpc>
              <a:spcBef>
                <a:spcPct val="0"/>
              </a:spcBef>
              <a:buFont typeface="Arial"/>
              <a:buChar char="•"/>
            </a:pPr>
            <a:r>
              <a:rPr lang="en-US" sz="2134">
                <a:solidFill>
                  <a:srgbClr val="004AAD"/>
                </a:solidFill>
                <a:latin typeface="Poppins"/>
                <a:ea typeface="Poppins"/>
                <a:cs typeface="Poppins"/>
                <a:sym typeface="Poppins"/>
              </a:rPr>
              <a:t>Ana dili dersleri</a:t>
            </a:r>
          </a:p>
          <a:p>
            <a:pPr algn="l" marL="460779" indent="-230389" lvl="1">
              <a:lnSpc>
                <a:spcPts val="2987"/>
              </a:lnSpc>
              <a:spcBef>
                <a:spcPct val="0"/>
              </a:spcBef>
              <a:buFont typeface="Arial"/>
              <a:buChar char="•"/>
            </a:pPr>
            <a:r>
              <a:rPr lang="en-US" sz="2134">
                <a:solidFill>
                  <a:srgbClr val="004AAD"/>
                </a:solidFill>
                <a:latin typeface="Poppins"/>
                <a:ea typeface="Poppins"/>
                <a:cs typeface="Poppins"/>
                <a:sym typeface="Poppins"/>
              </a:rPr>
              <a:t>Çift dilli eğitim sınıfları</a:t>
            </a:r>
          </a:p>
          <a:p>
            <a:pPr algn="l" marL="460779" indent="-230389" lvl="1">
              <a:lnSpc>
                <a:spcPts val="2987"/>
              </a:lnSpc>
              <a:spcBef>
                <a:spcPct val="0"/>
              </a:spcBef>
              <a:buFont typeface="Arial"/>
              <a:buChar char="•"/>
            </a:pPr>
            <a:r>
              <a:rPr lang="en-US" sz="2134">
                <a:solidFill>
                  <a:srgbClr val="004AAD"/>
                </a:solidFill>
                <a:latin typeface="Poppins"/>
                <a:ea typeface="Poppins"/>
                <a:cs typeface="Poppins"/>
                <a:sym typeface="Poppins"/>
              </a:rPr>
              <a:t>Kültür derneklerinde Türkçe kursları</a:t>
            </a:r>
          </a:p>
          <a:p>
            <a:pPr algn="l" marL="460779" indent="-230389" lvl="1">
              <a:lnSpc>
                <a:spcPts val="2987"/>
              </a:lnSpc>
              <a:spcBef>
                <a:spcPct val="0"/>
              </a:spcBef>
              <a:buFont typeface="Arial"/>
              <a:buChar char="•"/>
            </a:pPr>
            <a:r>
              <a:rPr lang="en-US" sz="2134">
                <a:solidFill>
                  <a:srgbClr val="004AAD"/>
                </a:solidFill>
                <a:latin typeface="Poppins"/>
                <a:ea typeface="Poppins"/>
                <a:cs typeface="Poppins"/>
                <a:sym typeface="Poppins"/>
              </a:rPr>
              <a:t>Online Türkçe destek programları gibi modellerle Türkçe öğretimi yapılmaktadır.</a:t>
            </a:r>
          </a:p>
          <a:p>
            <a:pPr algn="l" marL="0" indent="0" lvl="0">
              <a:lnSpc>
                <a:spcPts val="2987"/>
              </a:lnSpc>
              <a:spcBef>
                <a:spcPct val="0"/>
              </a:spcBef>
            </a:pPr>
          </a:p>
        </p:txBody>
      </p:sp>
      <p:sp>
        <p:nvSpPr>
          <p:cNvPr name="Freeform 10" id="10"/>
          <p:cNvSpPr/>
          <p:nvPr/>
        </p:nvSpPr>
        <p:spPr>
          <a:xfrm flipH="false" flipV="false" rot="0">
            <a:off x="1028700" y="8352318"/>
            <a:ext cx="905982" cy="905982"/>
          </a:xfrm>
          <a:custGeom>
            <a:avLst/>
            <a:gdLst/>
            <a:ahLst/>
            <a:cxnLst/>
            <a:rect r="r" b="b" t="t" l="l"/>
            <a:pathLst>
              <a:path h="905982" w="905982">
                <a:moveTo>
                  <a:pt x="0" y="0"/>
                </a:moveTo>
                <a:lnTo>
                  <a:pt x="905982" y="0"/>
                </a:lnTo>
                <a:lnTo>
                  <a:pt x="905982" y="905982"/>
                </a:lnTo>
                <a:lnTo>
                  <a:pt x="0" y="905982"/>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Tree>
  </p:cSld>
  <p:clrMapOvr>
    <a:masterClrMapping/>
  </p:clrMapOvr>
</p:sld>
</file>

<file path=ppt/slides/slide2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38888" r="0" b="-38888"/>
            </a:stretch>
          </a:blipFill>
        </p:spPr>
      </p:sp>
      <p:grpSp>
        <p:nvGrpSpPr>
          <p:cNvPr name="Group 3" id="3"/>
          <p:cNvGrpSpPr/>
          <p:nvPr/>
        </p:nvGrpSpPr>
        <p:grpSpPr>
          <a:xfrm rot="0">
            <a:off x="0" y="0"/>
            <a:ext cx="18288000" cy="3913633"/>
            <a:chOff x="0" y="0"/>
            <a:chExt cx="4816593" cy="1030751"/>
          </a:xfrm>
        </p:grpSpPr>
        <p:sp>
          <p:nvSpPr>
            <p:cNvPr name="Freeform 4" id="4"/>
            <p:cNvSpPr/>
            <p:nvPr/>
          </p:nvSpPr>
          <p:spPr>
            <a:xfrm flipH="false" flipV="false" rot="0">
              <a:off x="0" y="0"/>
              <a:ext cx="4816592" cy="1030751"/>
            </a:xfrm>
            <a:custGeom>
              <a:avLst/>
              <a:gdLst/>
              <a:ahLst/>
              <a:cxnLst/>
              <a:rect r="r" b="b" t="t" l="l"/>
              <a:pathLst>
                <a:path h="1030751" w="4816592">
                  <a:moveTo>
                    <a:pt x="0" y="0"/>
                  </a:moveTo>
                  <a:lnTo>
                    <a:pt x="4816592" y="0"/>
                  </a:lnTo>
                  <a:lnTo>
                    <a:pt x="4816592" y="1030751"/>
                  </a:lnTo>
                  <a:lnTo>
                    <a:pt x="0" y="1030751"/>
                  </a:lnTo>
                  <a:close/>
                </a:path>
              </a:pathLst>
            </a:custGeom>
            <a:solidFill>
              <a:srgbClr val="FFCB00"/>
            </a:solidFill>
          </p:spPr>
        </p:sp>
        <p:sp>
          <p:nvSpPr>
            <p:cNvPr name="TextBox 5" id="5"/>
            <p:cNvSpPr txBox="true"/>
            <p:nvPr/>
          </p:nvSpPr>
          <p:spPr>
            <a:xfrm>
              <a:off x="0" y="-38100"/>
              <a:ext cx="4816593" cy="1068851"/>
            </a:xfrm>
            <a:prstGeom prst="rect">
              <a:avLst/>
            </a:prstGeom>
          </p:spPr>
          <p:txBody>
            <a:bodyPr anchor="ctr" rtlCol="false" tIns="50800" lIns="50800" bIns="50800" rIns="50800"/>
            <a:lstStyle/>
            <a:p>
              <a:pPr algn="ctr" marL="0" indent="0" lvl="0">
                <a:lnSpc>
                  <a:spcPts val="2659"/>
                </a:lnSpc>
                <a:spcBef>
                  <a:spcPct val="0"/>
                </a:spcBef>
              </a:pPr>
            </a:p>
          </p:txBody>
        </p:sp>
      </p:grpSp>
      <p:sp>
        <p:nvSpPr>
          <p:cNvPr name="Freeform 6" id="6"/>
          <p:cNvSpPr/>
          <p:nvPr/>
        </p:nvSpPr>
        <p:spPr>
          <a:xfrm flipH="false" flipV="false" rot="0">
            <a:off x="1202537" y="2764868"/>
            <a:ext cx="712343" cy="817610"/>
          </a:xfrm>
          <a:custGeom>
            <a:avLst/>
            <a:gdLst/>
            <a:ahLst/>
            <a:cxnLst/>
            <a:rect r="r" b="b" t="t" l="l"/>
            <a:pathLst>
              <a:path h="817610" w="712343">
                <a:moveTo>
                  <a:pt x="0" y="0"/>
                </a:moveTo>
                <a:lnTo>
                  <a:pt x="712342" y="0"/>
                </a:lnTo>
                <a:lnTo>
                  <a:pt x="712342" y="817610"/>
                </a:lnTo>
                <a:lnTo>
                  <a:pt x="0" y="81761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7" id="7"/>
          <p:cNvSpPr/>
          <p:nvPr/>
        </p:nvSpPr>
        <p:spPr>
          <a:xfrm flipH="false" flipV="false" rot="0">
            <a:off x="11128831" y="4547563"/>
            <a:ext cx="6127086" cy="4526385"/>
          </a:xfrm>
          <a:custGeom>
            <a:avLst/>
            <a:gdLst/>
            <a:ahLst/>
            <a:cxnLst/>
            <a:rect r="r" b="b" t="t" l="l"/>
            <a:pathLst>
              <a:path h="4526385" w="6127086">
                <a:moveTo>
                  <a:pt x="0" y="0"/>
                </a:moveTo>
                <a:lnTo>
                  <a:pt x="6127087" y="0"/>
                </a:lnTo>
                <a:lnTo>
                  <a:pt x="6127087" y="4526385"/>
                </a:lnTo>
                <a:lnTo>
                  <a:pt x="0" y="4526385"/>
                </a:lnTo>
                <a:lnTo>
                  <a:pt x="0" y="0"/>
                </a:lnTo>
                <a:close/>
              </a:path>
            </a:pathLst>
          </a:custGeom>
          <a:blipFill>
            <a:blip r:embed="rId5"/>
            <a:stretch>
              <a:fillRect l="0" t="0" r="0" b="0"/>
            </a:stretch>
          </a:blipFill>
        </p:spPr>
      </p:sp>
      <p:sp>
        <p:nvSpPr>
          <p:cNvPr name="TextBox 8" id="8"/>
          <p:cNvSpPr txBox="true"/>
          <p:nvPr/>
        </p:nvSpPr>
        <p:spPr>
          <a:xfrm rot="0">
            <a:off x="2120764" y="2699877"/>
            <a:ext cx="9702731" cy="1644791"/>
          </a:xfrm>
          <a:prstGeom prst="rect">
            <a:avLst/>
          </a:prstGeom>
        </p:spPr>
        <p:txBody>
          <a:bodyPr anchor="t" rtlCol="false" tIns="0" lIns="0" bIns="0" rIns="0">
            <a:spAutoFit/>
          </a:bodyPr>
          <a:lstStyle/>
          <a:p>
            <a:pPr algn="l" marL="0" indent="0" lvl="0">
              <a:lnSpc>
                <a:spcPts val="6467"/>
              </a:lnSpc>
              <a:spcBef>
                <a:spcPct val="0"/>
              </a:spcBef>
            </a:pPr>
            <a:r>
              <a:rPr lang="en-US" b="true" sz="4619">
                <a:solidFill>
                  <a:srgbClr val="004AAD"/>
                </a:solidFill>
                <a:latin typeface="Poppins Bold"/>
                <a:ea typeface="Poppins Bold"/>
                <a:cs typeface="Poppins Bold"/>
                <a:sym typeface="Poppins Bold"/>
              </a:rPr>
              <a:t>Etkili</a:t>
            </a:r>
            <a:r>
              <a:rPr lang="en-US" b="true" sz="4619">
                <a:solidFill>
                  <a:srgbClr val="004AAD"/>
                </a:solidFill>
                <a:latin typeface="Poppins Bold"/>
                <a:ea typeface="Poppins Bold"/>
                <a:cs typeface="Poppins Bold"/>
                <a:sym typeface="Poppins Bold"/>
              </a:rPr>
              <a:t> Teknikler (Sınıf İçi)</a:t>
            </a:r>
          </a:p>
          <a:p>
            <a:pPr algn="just" marL="0" indent="0" lvl="0">
              <a:lnSpc>
                <a:spcPts val="6467"/>
              </a:lnSpc>
              <a:spcBef>
                <a:spcPct val="0"/>
              </a:spcBef>
            </a:pPr>
          </a:p>
        </p:txBody>
      </p:sp>
      <p:sp>
        <p:nvSpPr>
          <p:cNvPr name="TextBox 9" id="9"/>
          <p:cNvSpPr txBox="true"/>
          <p:nvPr/>
        </p:nvSpPr>
        <p:spPr>
          <a:xfrm rot="0">
            <a:off x="1642241" y="4287518"/>
            <a:ext cx="10888604" cy="3717691"/>
          </a:xfrm>
          <a:prstGeom prst="rect">
            <a:avLst/>
          </a:prstGeom>
        </p:spPr>
        <p:txBody>
          <a:bodyPr anchor="t" rtlCol="false" tIns="0" lIns="0" bIns="0" rIns="0">
            <a:spAutoFit/>
          </a:bodyPr>
          <a:lstStyle/>
          <a:p>
            <a:pPr algn="l" marL="460779" indent="-230389" lvl="1">
              <a:lnSpc>
                <a:spcPts val="2987"/>
              </a:lnSpc>
              <a:buFont typeface="Arial"/>
              <a:buChar char="•"/>
            </a:pPr>
            <a:r>
              <a:rPr lang="en-US" sz="2134">
                <a:solidFill>
                  <a:srgbClr val="004AAD"/>
                </a:solidFill>
                <a:latin typeface="Poppins"/>
                <a:ea typeface="Poppins"/>
                <a:cs typeface="Poppins"/>
                <a:sym typeface="Poppins"/>
              </a:rPr>
              <a:t>Drama</a:t>
            </a:r>
          </a:p>
          <a:p>
            <a:pPr algn="l" marL="460779" indent="-230389" lvl="1">
              <a:lnSpc>
                <a:spcPts val="2987"/>
              </a:lnSpc>
              <a:spcBef>
                <a:spcPct val="0"/>
              </a:spcBef>
              <a:buFont typeface="Arial"/>
              <a:buChar char="•"/>
            </a:pPr>
            <a:r>
              <a:rPr lang="en-US" sz="2134">
                <a:solidFill>
                  <a:srgbClr val="004AAD"/>
                </a:solidFill>
                <a:latin typeface="Poppins"/>
                <a:ea typeface="Poppins"/>
                <a:cs typeface="Poppins"/>
                <a:sym typeface="Poppins"/>
              </a:rPr>
              <a:t>Ş</a:t>
            </a:r>
            <a:r>
              <a:rPr lang="en-US" sz="2134">
                <a:solidFill>
                  <a:srgbClr val="004AAD"/>
                </a:solidFill>
                <a:latin typeface="Poppins"/>
                <a:ea typeface="Poppins"/>
                <a:cs typeface="Poppins"/>
                <a:sym typeface="Poppins"/>
              </a:rPr>
              <a:t>arkı ve tekerleme</a:t>
            </a:r>
          </a:p>
          <a:p>
            <a:pPr algn="l" marL="460779" indent="-230389" lvl="1">
              <a:lnSpc>
                <a:spcPts val="2987"/>
              </a:lnSpc>
              <a:spcBef>
                <a:spcPct val="0"/>
              </a:spcBef>
              <a:buFont typeface="Arial"/>
              <a:buChar char="•"/>
            </a:pPr>
            <a:r>
              <a:rPr lang="en-US" sz="2134">
                <a:solidFill>
                  <a:srgbClr val="004AAD"/>
                </a:solidFill>
                <a:latin typeface="Poppins"/>
                <a:ea typeface="Poppins"/>
                <a:cs typeface="Poppins"/>
                <a:sym typeface="Poppins"/>
              </a:rPr>
              <a:t>Görsel destek kullanımı</a:t>
            </a:r>
          </a:p>
          <a:p>
            <a:pPr algn="l" marL="460779" indent="-230389" lvl="1">
              <a:lnSpc>
                <a:spcPts val="2987"/>
              </a:lnSpc>
              <a:spcBef>
                <a:spcPct val="0"/>
              </a:spcBef>
              <a:buFont typeface="Arial"/>
              <a:buChar char="•"/>
            </a:pPr>
            <a:r>
              <a:rPr lang="en-US" sz="2134">
                <a:solidFill>
                  <a:srgbClr val="004AAD"/>
                </a:solidFill>
                <a:latin typeface="Poppins"/>
                <a:ea typeface="Poppins"/>
                <a:cs typeface="Poppins"/>
                <a:sym typeface="Poppins"/>
              </a:rPr>
              <a:t>Kavr</a:t>
            </a:r>
            <a:r>
              <a:rPr lang="en-US" sz="2134">
                <a:solidFill>
                  <a:srgbClr val="004AAD"/>
                </a:solidFill>
                <a:latin typeface="Poppins"/>
                <a:ea typeface="Poppins"/>
                <a:cs typeface="Poppins"/>
                <a:sym typeface="Poppins"/>
              </a:rPr>
              <a:t>am haritası</a:t>
            </a:r>
          </a:p>
          <a:p>
            <a:pPr algn="l" marL="460779" indent="-230389" lvl="1">
              <a:lnSpc>
                <a:spcPts val="2987"/>
              </a:lnSpc>
              <a:spcBef>
                <a:spcPct val="0"/>
              </a:spcBef>
              <a:buFont typeface="Arial"/>
              <a:buChar char="•"/>
            </a:pPr>
            <a:r>
              <a:rPr lang="en-US" sz="2134">
                <a:solidFill>
                  <a:srgbClr val="004AAD"/>
                </a:solidFill>
                <a:latin typeface="Poppins"/>
                <a:ea typeface="Poppins"/>
                <a:cs typeface="Poppins"/>
                <a:sym typeface="Poppins"/>
              </a:rPr>
              <a:t>Dij</a:t>
            </a:r>
            <a:r>
              <a:rPr lang="en-US" sz="2134">
                <a:solidFill>
                  <a:srgbClr val="004AAD"/>
                </a:solidFill>
                <a:latin typeface="Poppins"/>
                <a:ea typeface="Poppins"/>
                <a:cs typeface="Poppins"/>
                <a:sym typeface="Poppins"/>
              </a:rPr>
              <a:t>ital uygulamalar</a:t>
            </a:r>
          </a:p>
          <a:p>
            <a:pPr algn="l" marL="460779" indent="-230389" lvl="1">
              <a:lnSpc>
                <a:spcPts val="2987"/>
              </a:lnSpc>
              <a:spcBef>
                <a:spcPct val="0"/>
              </a:spcBef>
              <a:buFont typeface="Arial"/>
              <a:buChar char="•"/>
            </a:pPr>
            <a:r>
              <a:rPr lang="en-US" sz="2134">
                <a:solidFill>
                  <a:srgbClr val="004AAD"/>
                </a:solidFill>
                <a:latin typeface="Poppins"/>
                <a:ea typeface="Poppins"/>
                <a:cs typeface="Poppins"/>
                <a:sym typeface="Poppins"/>
              </a:rPr>
              <a:t>G</a:t>
            </a:r>
            <a:r>
              <a:rPr lang="en-US" sz="2134">
                <a:solidFill>
                  <a:srgbClr val="004AAD"/>
                </a:solidFill>
                <a:latin typeface="Poppins"/>
                <a:ea typeface="Poppins"/>
                <a:cs typeface="Poppins"/>
                <a:sym typeface="Poppins"/>
              </a:rPr>
              <a:t>rup çalışması</a:t>
            </a:r>
          </a:p>
          <a:p>
            <a:pPr algn="l" marL="460779" indent="-230389" lvl="1">
              <a:lnSpc>
                <a:spcPts val="2987"/>
              </a:lnSpc>
              <a:spcBef>
                <a:spcPct val="0"/>
              </a:spcBef>
              <a:buFont typeface="Arial"/>
              <a:buChar char="•"/>
            </a:pPr>
            <a:r>
              <a:rPr lang="en-US" sz="2134">
                <a:solidFill>
                  <a:srgbClr val="004AAD"/>
                </a:solidFill>
                <a:latin typeface="Poppins"/>
                <a:ea typeface="Poppins"/>
                <a:cs typeface="Poppins"/>
                <a:sym typeface="Poppins"/>
              </a:rPr>
              <a:t>Eş</a:t>
            </a:r>
            <a:r>
              <a:rPr lang="en-US" sz="2134">
                <a:solidFill>
                  <a:srgbClr val="004AAD"/>
                </a:solidFill>
                <a:latin typeface="Poppins"/>
                <a:ea typeface="Poppins"/>
                <a:cs typeface="Poppins"/>
                <a:sym typeface="Poppins"/>
              </a:rPr>
              <a:t>li konuşma</a:t>
            </a:r>
          </a:p>
          <a:p>
            <a:pPr algn="l" marL="460779" indent="-230389" lvl="1">
              <a:lnSpc>
                <a:spcPts val="2987"/>
              </a:lnSpc>
              <a:spcBef>
                <a:spcPct val="0"/>
              </a:spcBef>
              <a:buFont typeface="Arial"/>
              <a:buChar char="•"/>
            </a:pPr>
            <a:r>
              <a:rPr lang="en-US" sz="2134">
                <a:solidFill>
                  <a:srgbClr val="004AAD"/>
                </a:solidFill>
                <a:latin typeface="Poppins"/>
                <a:ea typeface="Poppins"/>
                <a:cs typeface="Poppins"/>
                <a:sym typeface="Poppins"/>
              </a:rPr>
              <a:t>Portfolyo hazırlama</a:t>
            </a:r>
          </a:p>
          <a:p>
            <a:pPr algn="l" marL="460779" indent="-230389" lvl="1">
              <a:lnSpc>
                <a:spcPts val="2987"/>
              </a:lnSpc>
              <a:spcBef>
                <a:spcPct val="0"/>
              </a:spcBef>
              <a:buFont typeface="Arial"/>
              <a:buChar char="•"/>
            </a:pPr>
            <a:r>
              <a:rPr lang="en-US" sz="2134">
                <a:solidFill>
                  <a:srgbClr val="004AAD"/>
                </a:solidFill>
                <a:latin typeface="Poppins"/>
                <a:ea typeface="Poppins"/>
                <a:cs typeface="Poppins"/>
                <a:sym typeface="Poppins"/>
              </a:rPr>
              <a:t>Proje çalışmaları</a:t>
            </a:r>
          </a:p>
          <a:p>
            <a:pPr algn="l" marL="0" indent="0" lvl="0">
              <a:lnSpc>
                <a:spcPts val="2987"/>
              </a:lnSpc>
              <a:spcBef>
                <a:spcPct val="0"/>
              </a:spcBef>
            </a:pPr>
          </a:p>
        </p:txBody>
      </p:sp>
      <p:sp>
        <p:nvSpPr>
          <p:cNvPr name="Freeform 10" id="10"/>
          <p:cNvSpPr/>
          <p:nvPr/>
        </p:nvSpPr>
        <p:spPr>
          <a:xfrm flipH="false" flipV="false" rot="0">
            <a:off x="1028700" y="8352318"/>
            <a:ext cx="905982" cy="905982"/>
          </a:xfrm>
          <a:custGeom>
            <a:avLst/>
            <a:gdLst/>
            <a:ahLst/>
            <a:cxnLst/>
            <a:rect r="r" b="b" t="t" l="l"/>
            <a:pathLst>
              <a:path h="905982" w="905982">
                <a:moveTo>
                  <a:pt x="0" y="0"/>
                </a:moveTo>
                <a:lnTo>
                  <a:pt x="905982" y="0"/>
                </a:lnTo>
                <a:lnTo>
                  <a:pt x="905982" y="905982"/>
                </a:lnTo>
                <a:lnTo>
                  <a:pt x="0" y="905982"/>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Tree>
  </p:cSld>
  <p:clrMapOvr>
    <a:masterClrMapping/>
  </p:clrMapOvr>
</p:sld>
</file>

<file path=ppt/slides/slide2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38888" r="0" b="-38888"/>
            </a:stretch>
          </a:blipFill>
        </p:spPr>
      </p:sp>
      <p:grpSp>
        <p:nvGrpSpPr>
          <p:cNvPr name="Group 3" id="3"/>
          <p:cNvGrpSpPr/>
          <p:nvPr/>
        </p:nvGrpSpPr>
        <p:grpSpPr>
          <a:xfrm rot="0">
            <a:off x="0" y="0"/>
            <a:ext cx="18288000" cy="3913633"/>
            <a:chOff x="0" y="0"/>
            <a:chExt cx="4816593" cy="1030751"/>
          </a:xfrm>
        </p:grpSpPr>
        <p:sp>
          <p:nvSpPr>
            <p:cNvPr name="Freeform 4" id="4"/>
            <p:cNvSpPr/>
            <p:nvPr/>
          </p:nvSpPr>
          <p:spPr>
            <a:xfrm flipH="false" flipV="false" rot="0">
              <a:off x="0" y="0"/>
              <a:ext cx="4816592" cy="1030751"/>
            </a:xfrm>
            <a:custGeom>
              <a:avLst/>
              <a:gdLst/>
              <a:ahLst/>
              <a:cxnLst/>
              <a:rect r="r" b="b" t="t" l="l"/>
              <a:pathLst>
                <a:path h="1030751" w="4816592">
                  <a:moveTo>
                    <a:pt x="0" y="0"/>
                  </a:moveTo>
                  <a:lnTo>
                    <a:pt x="4816592" y="0"/>
                  </a:lnTo>
                  <a:lnTo>
                    <a:pt x="4816592" y="1030751"/>
                  </a:lnTo>
                  <a:lnTo>
                    <a:pt x="0" y="1030751"/>
                  </a:lnTo>
                  <a:close/>
                </a:path>
              </a:pathLst>
            </a:custGeom>
            <a:solidFill>
              <a:srgbClr val="FFCB00"/>
            </a:solidFill>
          </p:spPr>
        </p:sp>
        <p:sp>
          <p:nvSpPr>
            <p:cNvPr name="TextBox 5" id="5"/>
            <p:cNvSpPr txBox="true"/>
            <p:nvPr/>
          </p:nvSpPr>
          <p:spPr>
            <a:xfrm>
              <a:off x="0" y="-38100"/>
              <a:ext cx="4816593" cy="1068851"/>
            </a:xfrm>
            <a:prstGeom prst="rect">
              <a:avLst/>
            </a:prstGeom>
          </p:spPr>
          <p:txBody>
            <a:bodyPr anchor="ctr" rtlCol="false" tIns="50800" lIns="50800" bIns="50800" rIns="50800"/>
            <a:lstStyle/>
            <a:p>
              <a:pPr algn="ctr" marL="0" indent="0" lvl="0">
                <a:lnSpc>
                  <a:spcPts val="2659"/>
                </a:lnSpc>
                <a:spcBef>
                  <a:spcPct val="0"/>
                </a:spcBef>
              </a:pPr>
            </a:p>
          </p:txBody>
        </p:sp>
      </p:grpSp>
      <p:sp>
        <p:nvSpPr>
          <p:cNvPr name="Freeform 6" id="6"/>
          <p:cNvSpPr/>
          <p:nvPr/>
        </p:nvSpPr>
        <p:spPr>
          <a:xfrm flipH="false" flipV="false" rot="0">
            <a:off x="1202537" y="2764868"/>
            <a:ext cx="712343" cy="817610"/>
          </a:xfrm>
          <a:custGeom>
            <a:avLst/>
            <a:gdLst/>
            <a:ahLst/>
            <a:cxnLst/>
            <a:rect r="r" b="b" t="t" l="l"/>
            <a:pathLst>
              <a:path h="817610" w="712343">
                <a:moveTo>
                  <a:pt x="0" y="0"/>
                </a:moveTo>
                <a:lnTo>
                  <a:pt x="712342" y="0"/>
                </a:lnTo>
                <a:lnTo>
                  <a:pt x="712342" y="817610"/>
                </a:lnTo>
                <a:lnTo>
                  <a:pt x="0" y="81761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7" id="7"/>
          <p:cNvSpPr/>
          <p:nvPr/>
        </p:nvSpPr>
        <p:spPr>
          <a:xfrm flipH="false" flipV="false" rot="0">
            <a:off x="11742372" y="5416746"/>
            <a:ext cx="6127086" cy="4526385"/>
          </a:xfrm>
          <a:custGeom>
            <a:avLst/>
            <a:gdLst/>
            <a:ahLst/>
            <a:cxnLst/>
            <a:rect r="r" b="b" t="t" l="l"/>
            <a:pathLst>
              <a:path h="4526385" w="6127086">
                <a:moveTo>
                  <a:pt x="0" y="0"/>
                </a:moveTo>
                <a:lnTo>
                  <a:pt x="6127087" y="0"/>
                </a:lnTo>
                <a:lnTo>
                  <a:pt x="6127087" y="4526385"/>
                </a:lnTo>
                <a:lnTo>
                  <a:pt x="0" y="4526385"/>
                </a:lnTo>
                <a:lnTo>
                  <a:pt x="0" y="0"/>
                </a:lnTo>
                <a:close/>
              </a:path>
            </a:pathLst>
          </a:custGeom>
          <a:blipFill>
            <a:blip r:embed="rId5"/>
            <a:stretch>
              <a:fillRect l="0" t="0" r="0" b="0"/>
            </a:stretch>
          </a:blipFill>
        </p:spPr>
      </p:sp>
      <p:sp>
        <p:nvSpPr>
          <p:cNvPr name="TextBox 8" id="8"/>
          <p:cNvSpPr txBox="true"/>
          <p:nvPr/>
        </p:nvSpPr>
        <p:spPr>
          <a:xfrm rot="0">
            <a:off x="2120764" y="2699877"/>
            <a:ext cx="9702731" cy="1644791"/>
          </a:xfrm>
          <a:prstGeom prst="rect">
            <a:avLst/>
          </a:prstGeom>
        </p:spPr>
        <p:txBody>
          <a:bodyPr anchor="t" rtlCol="false" tIns="0" lIns="0" bIns="0" rIns="0">
            <a:spAutoFit/>
          </a:bodyPr>
          <a:lstStyle/>
          <a:p>
            <a:pPr algn="l" marL="0" indent="0" lvl="0">
              <a:lnSpc>
                <a:spcPts val="6467"/>
              </a:lnSpc>
              <a:spcBef>
                <a:spcPct val="0"/>
              </a:spcBef>
            </a:pPr>
            <a:r>
              <a:rPr lang="en-US" b="true" sz="4619">
                <a:solidFill>
                  <a:srgbClr val="004AAD"/>
                </a:solidFill>
                <a:latin typeface="Poppins Bold"/>
                <a:ea typeface="Poppins Bold"/>
                <a:cs typeface="Poppins Bold"/>
                <a:sym typeface="Poppins Bold"/>
              </a:rPr>
              <a:t>E</a:t>
            </a:r>
            <a:r>
              <a:rPr lang="en-US" b="true" sz="4619">
                <a:solidFill>
                  <a:srgbClr val="004AAD"/>
                </a:solidFill>
                <a:latin typeface="Poppins Bold"/>
                <a:ea typeface="Poppins Bold"/>
                <a:cs typeface="Poppins Bold"/>
                <a:sym typeface="Poppins Bold"/>
              </a:rPr>
              <a:t>n Başarılı Model Nedir?</a:t>
            </a:r>
          </a:p>
          <a:p>
            <a:pPr algn="just" marL="0" indent="0" lvl="0">
              <a:lnSpc>
                <a:spcPts val="6467"/>
              </a:lnSpc>
              <a:spcBef>
                <a:spcPct val="0"/>
              </a:spcBef>
            </a:pPr>
          </a:p>
        </p:txBody>
      </p:sp>
      <p:sp>
        <p:nvSpPr>
          <p:cNvPr name="TextBox 9" id="9"/>
          <p:cNvSpPr txBox="true"/>
          <p:nvPr/>
        </p:nvSpPr>
        <p:spPr>
          <a:xfrm rot="0">
            <a:off x="1481691" y="4062553"/>
            <a:ext cx="10888604" cy="3422416"/>
          </a:xfrm>
          <a:prstGeom prst="rect">
            <a:avLst/>
          </a:prstGeom>
        </p:spPr>
        <p:txBody>
          <a:bodyPr anchor="t" rtlCol="false" tIns="0" lIns="0" bIns="0" rIns="0">
            <a:spAutoFit/>
          </a:bodyPr>
          <a:lstStyle/>
          <a:p>
            <a:pPr algn="l" marL="460779" indent="-230389" lvl="1">
              <a:lnSpc>
                <a:spcPts val="2987"/>
              </a:lnSpc>
              <a:spcBef>
                <a:spcPct val="0"/>
              </a:spcBef>
              <a:buFont typeface="Arial"/>
              <a:buChar char="•"/>
            </a:pPr>
            <a:r>
              <a:rPr lang="en-US" sz="2134">
                <a:solidFill>
                  <a:srgbClr val="004AAD"/>
                </a:solidFill>
                <a:latin typeface="Poppins"/>
                <a:ea typeface="Poppins"/>
                <a:cs typeface="Poppins"/>
                <a:sym typeface="Poppins"/>
              </a:rPr>
              <a:t>Araştırmal</a:t>
            </a:r>
            <a:r>
              <a:rPr lang="en-US" sz="2134">
                <a:solidFill>
                  <a:srgbClr val="004AAD"/>
                </a:solidFill>
                <a:latin typeface="Poppins"/>
                <a:ea typeface="Poppins"/>
                <a:cs typeface="Poppins"/>
                <a:sym typeface="Poppins"/>
              </a:rPr>
              <a:t>ar, tek bir yöntem değil; karma modelin daha etkili olduğunu gösterir:</a:t>
            </a:r>
          </a:p>
          <a:p>
            <a:pPr algn="l">
              <a:lnSpc>
                <a:spcPts val="3547"/>
              </a:lnSpc>
              <a:spcBef>
                <a:spcPct val="0"/>
              </a:spcBef>
            </a:pPr>
          </a:p>
          <a:p>
            <a:pPr algn="l" marL="460779" indent="-230389" lvl="1">
              <a:lnSpc>
                <a:spcPts val="2987"/>
              </a:lnSpc>
              <a:spcBef>
                <a:spcPct val="0"/>
              </a:spcBef>
              <a:buFont typeface="Arial"/>
              <a:buChar char="•"/>
            </a:pPr>
            <a:r>
              <a:rPr lang="en-US" b="true" sz="2134">
                <a:solidFill>
                  <a:srgbClr val="004AAD"/>
                </a:solidFill>
                <a:latin typeface="Poppins Bold"/>
                <a:ea typeface="Poppins Bold"/>
                <a:cs typeface="Poppins Bold"/>
                <a:sym typeface="Poppins Bold"/>
              </a:rPr>
              <a:t>İletiş</a:t>
            </a:r>
            <a:r>
              <a:rPr lang="en-US" b="true" sz="2134">
                <a:solidFill>
                  <a:srgbClr val="004AAD"/>
                </a:solidFill>
                <a:latin typeface="Poppins Bold"/>
                <a:ea typeface="Poppins Bold"/>
                <a:cs typeface="Poppins Bold"/>
                <a:sym typeface="Poppins Bold"/>
              </a:rPr>
              <a:t>imsel + </a:t>
            </a:r>
          </a:p>
          <a:p>
            <a:pPr algn="l" marL="460779" indent="-230389" lvl="1">
              <a:lnSpc>
                <a:spcPts val="2987"/>
              </a:lnSpc>
              <a:spcBef>
                <a:spcPct val="0"/>
              </a:spcBef>
              <a:buFont typeface="Arial"/>
              <a:buChar char="•"/>
            </a:pPr>
            <a:r>
              <a:rPr lang="en-US" b="true" sz="2134">
                <a:solidFill>
                  <a:srgbClr val="004AAD"/>
                </a:solidFill>
                <a:latin typeface="Poppins Bold"/>
                <a:ea typeface="Poppins Bold"/>
                <a:cs typeface="Poppins Bold"/>
                <a:sym typeface="Poppins Bold"/>
              </a:rPr>
              <a:t>Oyunlaştırma +</a:t>
            </a:r>
          </a:p>
          <a:p>
            <a:pPr algn="l" marL="460779" indent="-230389" lvl="1">
              <a:lnSpc>
                <a:spcPts val="2987"/>
              </a:lnSpc>
              <a:spcBef>
                <a:spcPct val="0"/>
              </a:spcBef>
              <a:buFont typeface="Arial"/>
              <a:buChar char="•"/>
            </a:pPr>
            <a:r>
              <a:rPr lang="en-US" b="true" sz="2134">
                <a:solidFill>
                  <a:srgbClr val="004AAD"/>
                </a:solidFill>
                <a:latin typeface="Poppins Bold"/>
                <a:ea typeface="Poppins Bold"/>
                <a:cs typeface="Poppins Bold"/>
                <a:sym typeface="Poppins Bold"/>
              </a:rPr>
              <a:t>Okuma Yazma + </a:t>
            </a:r>
          </a:p>
          <a:p>
            <a:pPr algn="l" marL="460779" indent="-230389" lvl="1">
              <a:lnSpc>
                <a:spcPts val="2987"/>
              </a:lnSpc>
              <a:spcBef>
                <a:spcPct val="0"/>
              </a:spcBef>
              <a:buFont typeface="Arial"/>
              <a:buChar char="•"/>
            </a:pPr>
            <a:r>
              <a:rPr lang="en-US" b="true" sz="2134">
                <a:solidFill>
                  <a:srgbClr val="004AAD"/>
                </a:solidFill>
                <a:latin typeface="Poppins Bold"/>
                <a:ea typeface="Poppins Bold"/>
                <a:cs typeface="Poppins Bold"/>
                <a:sym typeface="Poppins Bold"/>
              </a:rPr>
              <a:t>Kültür aktarımı + </a:t>
            </a:r>
          </a:p>
          <a:p>
            <a:pPr algn="l" marL="460779" indent="-230389" lvl="1">
              <a:lnSpc>
                <a:spcPts val="2987"/>
              </a:lnSpc>
              <a:spcBef>
                <a:spcPct val="0"/>
              </a:spcBef>
              <a:buFont typeface="Arial"/>
              <a:buChar char="•"/>
            </a:pPr>
            <a:r>
              <a:rPr lang="en-US" b="true" sz="2134">
                <a:solidFill>
                  <a:srgbClr val="004AAD"/>
                </a:solidFill>
                <a:latin typeface="Poppins Bold"/>
                <a:ea typeface="Poppins Bold"/>
                <a:cs typeface="Poppins Bold"/>
                <a:sym typeface="Poppins Bold"/>
              </a:rPr>
              <a:t>Aile desteği</a:t>
            </a:r>
          </a:p>
          <a:p>
            <a:pPr algn="l" marL="0" indent="0" lvl="0">
              <a:lnSpc>
                <a:spcPts val="2987"/>
              </a:lnSpc>
              <a:spcBef>
                <a:spcPct val="0"/>
              </a:spcBef>
            </a:pPr>
          </a:p>
        </p:txBody>
      </p:sp>
      <p:sp>
        <p:nvSpPr>
          <p:cNvPr name="Freeform 10" id="10"/>
          <p:cNvSpPr/>
          <p:nvPr/>
        </p:nvSpPr>
        <p:spPr>
          <a:xfrm flipH="false" flipV="false" rot="0">
            <a:off x="1028700" y="8352318"/>
            <a:ext cx="905982" cy="905982"/>
          </a:xfrm>
          <a:custGeom>
            <a:avLst/>
            <a:gdLst/>
            <a:ahLst/>
            <a:cxnLst/>
            <a:rect r="r" b="b" t="t" l="l"/>
            <a:pathLst>
              <a:path h="905982" w="905982">
                <a:moveTo>
                  <a:pt x="0" y="0"/>
                </a:moveTo>
                <a:lnTo>
                  <a:pt x="905982" y="0"/>
                </a:lnTo>
                <a:lnTo>
                  <a:pt x="905982" y="905982"/>
                </a:lnTo>
                <a:lnTo>
                  <a:pt x="0" y="905982"/>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Tree>
  </p:cSld>
  <p:clrMapOvr>
    <a:masterClrMapping/>
  </p:clrMapOvr>
</p:sld>
</file>

<file path=ppt/slides/slide2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38888" r="0" b="-38888"/>
            </a:stretch>
          </a:blipFill>
        </p:spPr>
      </p:sp>
      <p:grpSp>
        <p:nvGrpSpPr>
          <p:cNvPr name="Group 3" id="3"/>
          <p:cNvGrpSpPr/>
          <p:nvPr/>
        </p:nvGrpSpPr>
        <p:grpSpPr>
          <a:xfrm rot="0">
            <a:off x="0" y="0"/>
            <a:ext cx="3526526" cy="10287000"/>
            <a:chOff x="0" y="0"/>
            <a:chExt cx="928797" cy="2709333"/>
          </a:xfrm>
        </p:grpSpPr>
        <p:sp>
          <p:nvSpPr>
            <p:cNvPr name="Freeform 4" id="4"/>
            <p:cNvSpPr/>
            <p:nvPr/>
          </p:nvSpPr>
          <p:spPr>
            <a:xfrm flipH="false" flipV="false" rot="0">
              <a:off x="0" y="0"/>
              <a:ext cx="928797" cy="2709333"/>
            </a:xfrm>
            <a:custGeom>
              <a:avLst/>
              <a:gdLst/>
              <a:ahLst/>
              <a:cxnLst/>
              <a:rect r="r" b="b" t="t" l="l"/>
              <a:pathLst>
                <a:path h="2709333" w="928797">
                  <a:moveTo>
                    <a:pt x="0" y="0"/>
                  </a:moveTo>
                  <a:lnTo>
                    <a:pt x="928797" y="0"/>
                  </a:lnTo>
                  <a:lnTo>
                    <a:pt x="928797" y="2709333"/>
                  </a:lnTo>
                  <a:lnTo>
                    <a:pt x="0" y="2709333"/>
                  </a:lnTo>
                  <a:close/>
                </a:path>
              </a:pathLst>
            </a:custGeom>
            <a:solidFill>
              <a:srgbClr val="FFCB00"/>
            </a:solidFill>
          </p:spPr>
        </p:sp>
        <p:sp>
          <p:nvSpPr>
            <p:cNvPr name="TextBox 5" id="5"/>
            <p:cNvSpPr txBox="true"/>
            <p:nvPr/>
          </p:nvSpPr>
          <p:spPr>
            <a:xfrm>
              <a:off x="0" y="-38100"/>
              <a:ext cx="928797" cy="2747433"/>
            </a:xfrm>
            <a:prstGeom prst="rect">
              <a:avLst/>
            </a:prstGeom>
          </p:spPr>
          <p:txBody>
            <a:bodyPr anchor="ctr" rtlCol="false" tIns="50800" lIns="50800" bIns="50800" rIns="50800"/>
            <a:lstStyle/>
            <a:p>
              <a:pPr algn="ctr" marL="0" indent="0" lvl="0">
                <a:lnSpc>
                  <a:spcPts val="2659"/>
                </a:lnSpc>
                <a:spcBef>
                  <a:spcPct val="0"/>
                </a:spcBef>
              </a:pPr>
            </a:p>
          </p:txBody>
        </p:sp>
      </p:grpSp>
      <p:sp>
        <p:nvSpPr>
          <p:cNvPr name="Freeform 6" id="6"/>
          <p:cNvSpPr/>
          <p:nvPr/>
        </p:nvSpPr>
        <p:spPr>
          <a:xfrm flipH="false" flipV="false" rot="0">
            <a:off x="4470962" y="8352318"/>
            <a:ext cx="905982" cy="905982"/>
          </a:xfrm>
          <a:custGeom>
            <a:avLst/>
            <a:gdLst/>
            <a:ahLst/>
            <a:cxnLst/>
            <a:rect r="r" b="b" t="t" l="l"/>
            <a:pathLst>
              <a:path h="905982" w="905982">
                <a:moveTo>
                  <a:pt x="0" y="0"/>
                </a:moveTo>
                <a:lnTo>
                  <a:pt x="905982" y="0"/>
                </a:lnTo>
                <a:lnTo>
                  <a:pt x="905982" y="905982"/>
                </a:lnTo>
                <a:lnTo>
                  <a:pt x="0" y="905982"/>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7" id="7"/>
          <p:cNvSpPr/>
          <p:nvPr/>
        </p:nvSpPr>
        <p:spPr>
          <a:xfrm flipH="false" flipV="false" rot="0">
            <a:off x="11293574" y="2667364"/>
            <a:ext cx="6183581" cy="5727542"/>
          </a:xfrm>
          <a:custGeom>
            <a:avLst/>
            <a:gdLst/>
            <a:ahLst/>
            <a:cxnLst/>
            <a:rect r="r" b="b" t="t" l="l"/>
            <a:pathLst>
              <a:path h="5727542" w="6183581">
                <a:moveTo>
                  <a:pt x="0" y="0"/>
                </a:moveTo>
                <a:lnTo>
                  <a:pt x="6183581" y="0"/>
                </a:lnTo>
                <a:lnTo>
                  <a:pt x="6183581" y="5727543"/>
                </a:lnTo>
                <a:lnTo>
                  <a:pt x="0" y="5727543"/>
                </a:lnTo>
                <a:lnTo>
                  <a:pt x="0" y="0"/>
                </a:lnTo>
                <a:close/>
              </a:path>
            </a:pathLst>
          </a:custGeom>
          <a:blipFill>
            <a:blip r:embed="rId5"/>
            <a:stretch>
              <a:fillRect l="0" t="0" r="0" b="0"/>
            </a:stretch>
          </a:blipFill>
        </p:spPr>
      </p:sp>
      <p:sp>
        <p:nvSpPr>
          <p:cNvPr name="TextBox 8" id="8"/>
          <p:cNvSpPr txBox="true"/>
          <p:nvPr/>
        </p:nvSpPr>
        <p:spPr>
          <a:xfrm rot="0">
            <a:off x="4470962" y="1739106"/>
            <a:ext cx="3349600" cy="892264"/>
          </a:xfrm>
          <a:prstGeom prst="rect">
            <a:avLst/>
          </a:prstGeom>
        </p:spPr>
        <p:txBody>
          <a:bodyPr anchor="t" rtlCol="false" tIns="0" lIns="0" bIns="0" rIns="0">
            <a:spAutoFit/>
          </a:bodyPr>
          <a:lstStyle/>
          <a:p>
            <a:pPr algn="l" marL="0" indent="0" lvl="0">
              <a:lnSpc>
                <a:spcPts val="6995"/>
              </a:lnSpc>
              <a:spcBef>
                <a:spcPct val="0"/>
              </a:spcBef>
            </a:pPr>
            <a:r>
              <a:rPr lang="en-US" b="true" sz="4996">
                <a:solidFill>
                  <a:srgbClr val="004AAD"/>
                </a:solidFill>
                <a:latin typeface="Poppins Bold"/>
                <a:ea typeface="Poppins Bold"/>
                <a:cs typeface="Poppins Bold"/>
                <a:sym typeface="Poppins Bold"/>
              </a:rPr>
              <a:t>Sonuç</a:t>
            </a:r>
          </a:p>
        </p:txBody>
      </p:sp>
      <p:sp>
        <p:nvSpPr>
          <p:cNvPr name="TextBox 9" id="9"/>
          <p:cNvSpPr txBox="true"/>
          <p:nvPr/>
        </p:nvSpPr>
        <p:spPr>
          <a:xfrm rot="-5400000">
            <a:off x="-2143473" y="4323928"/>
            <a:ext cx="7576425" cy="1803580"/>
          </a:xfrm>
          <a:prstGeom prst="rect">
            <a:avLst/>
          </a:prstGeom>
        </p:spPr>
        <p:txBody>
          <a:bodyPr anchor="t" rtlCol="false" tIns="0" lIns="0" bIns="0" rIns="0">
            <a:spAutoFit/>
          </a:bodyPr>
          <a:lstStyle/>
          <a:p>
            <a:pPr algn="ctr" marL="0" indent="0" lvl="0">
              <a:lnSpc>
                <a:spcPts val="13990"/>
              </a:lnSpc>
              <a:spcBef>
                <a:spcPct val="0"/>
              </a:spcBef>
            </a:pPr>
            <a:r>
              <a:rPr lang="en-US" b="true" sz="9992">
                <a:solidFill>
                  <a:srgbClr val="004AAD"/>
                </a:solidFill>
                <a:latin typeface="Poppins Bold"/>
                <a:ea typeface="Poppins Bold"/>
                <a:cs typeface="Poppins Bold"/>
                <a:sym typeface="Poppins Bold"/>
              </a:rPr>
              <a:t>SONUÇ</a:t>
            </a:r>
          </a:p>
        </p:txBody>
      </p:sp>
      <p:sp>
        <p:nvSpPr>
          <p:cNvPr name="TextBox 10" id="10"/>
          <p:cNvSpPr txBox="true"/>
          <p:nvPr/>
        </p:nvSpPr>
        <p:spPr>
          <a:xfrm rot="0">
            <a:off x="4470962" y="3009900"/>
            <a:ext cx="6699200" cy="4714929"/>
          </a:xfrm>
          <a:prstGeom prst="rect">
            <a:avLst/>
          </a:prstGeom>
        </p:spPr>
        <p:txBody>
          <a:bodyPr anchor="t" rtlCol="false" tIns="0" lIns="0" bIns="0" rIns="0">
            <a:spAutoFit/>
          </a:bodyPr>
          <a:lstStyle/>
          <a:p>
            <a:pPr algn="l" marL="0" indent="0" lvl="0">
              <a:lnSpc>
                <a:spcPts val="4197"/>
              </a:lnSpc>
              <a:spcBef>
                <a:spcPct val="0"/>
              </a:spcBef>
            </a:pPr>
            <a:r>
              <a:rPr lang="en-US" sz="2997">
                <a:solidFill>
                  <a:srgbClr val="004AAD"/>
                </a:solidFill>
                <a:latin typeface="Poppins"/>
                <a:ea typeface="Poppins"/>
                <a:cs typeface="Poppins"/>
                <a:sym typeface="Poppins"/>
              </a:rPr>
              <a:t>İki dilli Türk çocuklarına Türkçe öğretimi, “yabancı dil öğretimi” gibi değil; kimlik, aidiyet, iletişim ve akademik dil gelişimi birlikte düşünülerek planlanmalıdır. Çünkü bu çocuklar Türkçeyi yalnızca öğrenmez; aynı zamanda Türkçe ile kendilerini yeniden kurarlar.</a:t>
            </a:r>
          </a:p>
          <a:p>
            <a:pPr algn="l" marL="0" indent="0" lvl="0">
              <a:lnSpc>
                <a:spcPts val="4197"/>
              </a:lnSpc>
              <a:spcBef>
                <a:spcPct val="0"/>
              </a:spcBef>
            </a:pP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38888" r="0" b="-38888"/>
            </a:stretch>
          </a:blipFill>
        </p:spPr>
      </p:sp>
      <p:grpSp>
        <p:nvGrpSpPr>
          <p:cNvPr name="Group 3" id="3"/>
          <p:cNvGrpSpPr/>
          <p:nvPr/>
        </p:nvGrpSpPr>
        <p:grpSpPr>
          <a:xfrm rot="0">
            <a:off x="0" y="0"/>
            <a:ext cx="18288000" cy="3913633"/>
            <a:chOff x="0" y="0"/>
            <a:chExt cx="4816593" cy="1030751"/>
          </a:xfrm>
        </p:grpSpPr>
        <p:sp>
          <p:nvSpPr>
            <p:cNvPr name="Freeform 4" id="4"/>
            <p:cNvSpPr/>
            <p:nvPr/>
          </p:nvSpPr>
          <p:spPr>
            <a:xfrm flipH="false" flipV="false" rot="0">
              <a:off x="0" y="0"/>
              <a:ext cx="4816592" cy="1030751"/>
            </a:xfrm>
            <a:custGeom>
              <a:avLst/>
              <a:gdLst/>
              <a:ahLst/>
              <a:cxnLst/>
              <a:rect r="r" b="b" t="t" l="l"/>
              <a:pathLst>
                <a:path h="1030751" w="4816592">
                  <a:moveTo>
                    <a:pt x="0" y="0"/>
                  </a:moveTo>
                  <a:lnTo>
                    <a:pt x="4816592" y="0"/>
                  </a:lnTo>
                  <a:lnTo>
                    <a:pt x="4816592" y="1030751"/>
                  </a:lnTo>
                  <a:lnTo>
                    <a:pt x="0" y="1030751"/>
                  </a:lnTo>
                  <a:close/>
                </a:path>
              </a:pathLst>
            </a:custGeom>
            <a:solidFill>
              <a:srgbClr val="FFCB00"/>
            </a:solidFill>
          </p:spPr>
        </p:sp>
        <p:sp>
          <p:nvSpPr>
            <p:cNvPr name="TextBox 5" id="5"/>
            <p:cNvSpPr txBox="true"/>
            <p:nvPr/>
          </p:nvSpPr>
          <p:spPr>
            <a:xfrm>
              <a:off x="0" y="-38100"/>
              <a:ext cx="4816593" cy="1068851"/>
            </a:xfrm>
            <a:prstGeom prst="rect">
              <a:avLst/>
            </a:prstGeom>
          </p:spPr>
          <p:txBody>
            <a:bodyPr anchor="ctr" rtlCol="false" tIns="50800" lIns="50800" bIns="50800" rIns="50800"/>
            <a:lstStyle/>
            <a:p>
              <a:pPr algn="ctr" marL="0" indent="0" lvl="0">
                <a:lnSpc>
                  <a:spcPts val="2659"/>
                </a:lnSpc>
                <a:spcBef>
                  <a:spcPct val="0"/>
                </a:spcBef>
              </a:pPr>
            </a:p>
          </p:txBody>
        </p:sp>
      </p:grpSp>
      <p:sp>
        <p:nvSpPr>
          <p:cNvPr name="Freeform 6" id="6"/>
          <p:cNvSpPr/>
          <p:nvPr/>
        </p:nvSpPr>
        <p:spPr>
          <a:xfrm flipH="false" flipV="false" rot="0">
            <a:off x="1125520" y="2652386"/>
            <a:ext cx="712343" cy="817610"/>
          </a:xfrm>
          <a:custGeom>
            <a:avLst/>
            <a:gdLst/>
            <a:ahLst/>
            <a:cxnLst/>
            <a:rect r="r" b="b" t="t" l="l"/>
            <a:pathLst>
              <a:path h="817610" w="712343">
                <a:moveTo>
                  <a:pt x="0" y="0"/>
                </a:moveTo>
                <a:lnTo>
                  <a:pt x="712343" y="0"/>
                </a:lnTo>
                <a:lnTo>
                  <a:pt x="712343" y="817610"/>
                </a:lnTo>
                <a:lnTo>
                  <a:pt x="0" y="81761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7" id="7"/>
          <p:cNvSpPr/>
          <p:nvPr/>
        </p:nvSpPr>
        <p:spPr>
          <a:xfrm flipH="false" flipV="false" rot="0">
            <a:off x="11128831" y="4547563"/>
            <a:ext cx="6127086" cy="4526385"/>
          </a:xfrm>
          <a:custGeom>
            <a:avLst/>
            <a:gdLst/>
            <a:ahLst/>
            <a:cxnLst/>
            <a:rect r="r" b="b" t="t" l="l"/>
            <a:pathLst>
              <a:path h="4526385" w="6127086">
                <a:moveTo>
                  <a:pt x="0" y="0"/>
                </a:moveTo>
                <a:lnTo>
                  <a:pt x="6127087" y="0"/>
                </a:lnTo>
                <a:lnTo>
                  <a:pt x="6127087" y="4526385"/>
                </a:lnTo>
                <a:lnTo>
                  <a:pt x="0" y="4526385"/>
                </a:lnTo>
                <a:lnTo>
                  <a:pt x="0" y="0"/>
                </a:lnTo>
                <a:close/>
              </a:path>
            </a:pathLst>
          </a:custGeom>
          <a:blipFill>
            <a:blip r:embed="rId5"/>
            <a:stretch>
              <a:fillRect l="0" t="0" r="0" b="0"/>
            </a:stretch>
          </a:blipFill>
        </p:spPr>
      </p:sp>
      <p:sp>
        <p:nvSpPr>
          <p:cNvPr name="TextBox 8" id="8"/>
          <p:cNvSpPr txBox="true"/>
          <p:nvPr/>
        </p:nvSpPr>
        <p:spPr>
          <a:xfrm rot="0">
            <a:off x="1028700" y="5086350"/>
            <a:ext cx="9998969" cy="2974741"/>
          </a:xfrm>
          <a:prstGeom prst="rect">
            <a:avLst/>
          </a:prstGeom>
        </p:spPr>
        <p:txBody>
          <a:bodyPr anchor="t" rtlCol="false" tIns="0" lIns="0" bIns="0" rIns="0">
            <a:spAutoFit/>
          </a:bodyPr>
          <a:lstStyle/>
          <a:p>
            <a:pPr algn="l" marL="0" indent="0" lvl="0">
              <a:lnSpc>
                <a:spcPts val="2987"/>
              </a:lnSpc>
              <a:spcBef>
                <a:spcPct val="0"/>
              </a:spcBef>
            </a:pPr>
            <a:r>
              <a:rPr lang="en-US" sz="2134">
                <a:solidFill>
                  <a:srgbClr val="004AAD"/>
                </a:solidFill>
                <a:latin typeface="Poppins"/>
                <a:ea typeface="Poppins"/>
                <a:cs typeface="Poppins"/>
                <a:sym typeface="Poppins"/>
              </a:rPr>
              <a:t>İki dilli Türk çocuklarına Türkçe öğretiminde kullanılan yöntem ve teknikler, çocukların hem ev dili (miras dili) hem de okul/toplum dili arasında denge kurmalarını destekleyen, dil gelişimini çok yönlü ele alan yaklaşımlardır. Bu çocuklar çoğu zaman evde Türkçe, okulda ise Almanca, Fransızca, Hollandaca, İngilizce gibi başka bir dili kullanırlar. Bu nedenle öğretimde tek dilli çocuklara uygulanan yöntemlerden farklı, daha esnek ve kültürel açıdan duyarlı modeller tercih edilir.</a:t>
            </a:r>
          </a:p>
          <a:p>
            <a:pPr algn="l" marL="0" indent="0" lvl="0">
              <a:lnSpc>
                <a:spcPts val="2987"/>
              </a:lnSpc>
              <a:spcBef>
                <a:spcPct val="0"/>
              </a:spcBef>
            </a:pPr>
          </a:p>
        </p:txBody>
      </p:sp>
      <p:sp>
        <p:nvSpPr>
          <p:cNvPr name="Freeform 9" id="9"/>
          <p:cNvSpPr/>
          <p:nvPr/>
        </p:nvSpPr>
        <p:spPr>
          <a:xfrm flipH="false" flipV="false" rot="0">
            <a:off x="1028700" y="8352318"/>
            <a:ext cx="905982" cy="905982"/>
          </a:xfrm>
          <a:custGeom>
            <a:avLst/>
            <a:gdLst/>
            <a:ahLst/>
            <a:cxnLst/>
            <a:rect r="r" b="b" t="t" l="l"/>
            <a:pathLst>
              <a:path h="905982" w="905982">
                <a:moveTo>
                  <a:pt x="0" y="0"/>
                </a:moveTo>
                <a:lnTo>
                  <a:pt x="905982" y="0"/>
                </a:lnTo>
                <a:lnTo>
                  <a:pt x="905982" y="905982"/>
                </a:lnTo>
                <a:lnTo>
                  <a:pt x="0" y="905982"/>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38888" r="0" b="-38888"/>
            </a:stretch>
          </a:blipFill>
        </p:spPr>
      </p:sp>
      <p:grpSp>
        <p:nvGrpSpPr>
          <p:cNvPr name="Group 3" id="3"/>
          <p:cNvGrpSpPr/>
          <p:nvPr/>
        </p:nvGrpSpPr>
        <p:grpSpPr>
          <a:xfrm rot="0">
            <a:off x="0" y="0"/>
            <a:ext cx="4280146" cy="10287000"/>
            <a:chOff x="0" y="0"/>
            <a:chExt cx="1127281" cy="2709333"/>
          </a:xfrm>
        </p:grpSpPr>
        <p:sp>
          <p:nvSpPr>
            <p:cNvPr name="Freeform 4" id="4"/>
            <p:cNvSpPr/>
            <p:nvPr/>
          </p:nvSpPr>
          <p:spPr>
            <a:xfrm flipH="false" flipV="false" rot="0">
              <a:off x="0" y="0"/>
              <a:ext cx="1127281" cy="2709333"/>
            </a:xfrm>
            <a:custGeom>
              <a:avLst/>
              <a:gdLst/>
              <a:ahLst/>
              <a:cxnLst/>
              <a:rect r="r" b="b" t="t" l="l"/>
              <a:pathLst>
                <a:path h="2709333" w="1127281">
                  <a:moveTo>
                    <a:pt x="0" y="0"/>
                  </a:moveTo>
                  <a:lnTo>
                    <a:pt x="1127281" y="0"/>
                  </a:lnTo>
                  <a:lnTo>
                    <a:pt x="1127281" y="2709333"/>
                  </a:lnTo>
                  <a:lnTo>
                    <a:pt x="0" y="2709333"/>
                  </a:lnTo>
                  <a:close/>
                </a:path>
              </a:pathLst>
            </a:custGeom>
            <a:solidFill>
              <a:srgbClr val="FFCB00"/>
            </a:solidFill>
          </p:spPr>
        </p:sp>
        <p:sp>
          <p:nvSpPr>
            <p:cNvPr name="TextBox 5" id="5"/>
            <p:cNvSpPr txBox="true"/>
            <p:nvPr/>
          </p:nvSpPr>
          <p:spPr>
            <a:xfrm>
              <a:off x="0" y="-38100"/>
              <a:ext cx="1127281" cy="2747433"/>
            </a:xfrm>
            <a:prstGeom prst="rect">
              <a:avLst/>
            </a:prstGeom>
          </p:spPr>
          <p:txBody>
            <a:bodyPr anchor="ctr" rtlCol="false" tIns="50800" lIns="50800" bIns="50800" rIns="50800"/>
            <a:lstStyle/>
            <a:p>
              <a:pPr algn="ctr" marL="0" indent="0" lvl="0">
                <a:lnSpc>
                  <a:spcPts val="2659"/>
                </a:lnSpc>
                <a:spcBef>
                  <a:spcPct val="0"/>
                </a:spcBef>
              </a:pPr>
            </a:p>
          </p:txBody>
        </p:sp>
      </p:grpSp>
      <p:sp>
        <p:nvSpPr>
          <p:cNvPr name="Freeform 6" id="6"/>
          <p:cNvSpPr/>
          <p:nvPr/>
        </p:nvSpPr>
        <p:spPr>
          <a:xfrm flipH="false" flipV="false" rot="0">
            <a:off x="4470962" y="8352318"/>
            <a:ext cx="905982" cy="905982"/>
          </a:xfrm>
          <a:custGeom>
            <a:avLst/>
            <a:gdLst/>
            <a:ahLst/>
            <a:cxnLst/>
            <a:rect r="r" b="b" t="t" l="l"/>
            <a:pathLst>
              <a:path h="905982" w="905982">
                <a:moveTo>
                  <a:pt x="0" y="0"/>
                </a:moveTo>
                <a:lnTo>
                  <a:pt x="905982" y="0"/>
                </a:lnTo>
                <a:lnTo>
                  <a:pt x="905982" y="905982"/>
                </a:lnTo>
                <a:lnTo>
                  <a:pt x="0" y="905982"/>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7" id="7"/>
          <p:cNvGrpSpPr/>
          <p:nvPr/>
        </p:nvGrpSpPr>
        <p:grpSpPr>
          <a:xfrm rot="0">
            <a:off x="9439122" y="1028700"/>
            <a:ext cx="3682271" cy="3610053"/>
            <a:chOff x="0" y="0"/>
            <a:chExt cx="570480" cy="559292"/>
          </a:xfrm>
        </p:grpSpPr>
        <p:sp>
          <p:nvSpPr>
            <p:cNvPr name="Freeform 8" id="8"/>
            <p:cNvSpPr/>
            <p:nvPr/>
          </p:nvSpPr>
          <p:spPr>
            <a:xfrm flipH="false" flipV="false" rot="0">
              <a:off x="0" y="0"/>
              <a:ext cx="570480" cy="559292"/>
            </a:xfrm>
            <a:custGeom>
              <a:avLst/>
              <a:gdLst/>
              <a:ahLst/>
              <a:cxnLst/>
              <a:rect r="r" b="b" t="t" l="l"/>
              <a:pathLst>
                <a:path h="559292" w="570480">
                  <a:moveTo>
                    <a:pt x="0" y="0"/>
                  </a:moveTo>
                  <a:lnTo>
                    <a:pt x="570480" y="0"/>
                  </a:lnTo>
                  <a:lnTo>
                    <a:pt x="570480" y="559292"/>
                  </a:lnTo>
                  <a:lnTo>
                    <a:pt x="0" y="559292"/>
                  </a:lnTo>
                  <a:close/>
                </a:path>
              </a:pathLst>
            </a:custGeom>
            <a:blipFill>
              <a:blip r:embed="rId5"/>
              <a:stretch>
                <a:fillRect l="0" t="-1000" r="0" b="-1000"/>
              </a:stretch>
            </a:blipFill>
          </p:spPr>
        </p:sp>
      </p:grpSp>
      <p:grpSp>
        <p:nvGrpSpPr>
          <p:cNvPr name="Group 9" id="9"/>
          <p:cNvGrpSpPr/>
          <p:nvPr/>
        </p:nvGrpSpPr>
        <p:grpSpPr>
          <a:xfrm rot="0">
            <a:off x="9439122" y="5181600"/>
            <a:ext cx="3682271" cy="4076700"/>
            <a:chOff x="0" y="0"/>
            <a:chExt cx="570480" cy="631588"/>
          </a:xfrm>
        </p:grpSpPr>
        <p:sp>
          <p:nvSpPr>
            <p:cNvPr name="Freeform 10" id="10"/>
            <p:cNvSpPr/>
            <p:nvPr/>
          </p:nvSpPr>
          <p:spPr>
            <a:xfrm flipH="false" flipV="false" rot="0">
              <a:off x="0" y="0"/>
              <a:ext cx="570480" cy="631588"/>
            </a:xfrm>
            <a:custGeom>
              <a:avLst/>
              <a:gdLst/>
              <a:ahLst/>
              <a:cxnLst/>
              <a:rect r="r" b="b" t="t" l="l"/>
              <a:pathLst>
                <a:path h="631588" w="570480">
                  <a:moveTo>
                    <a:pt x="0" y="0"/>
                  </a:moveTo>
                  <a:lnTo>
                    <a:pt x="570480" y="0"/>
                  </a:lnTo>
                  <a:lnTo>
                    <a:pt x="570480" y="631588"/>
                  </a:lnTo>
                  <a:lnTo>
                    <a:pt x="0" y="631588"/>
                  </a:lnTo>
                  <a:close/>
                </a:path>
              </a:pathLst>
            </a:custGeom>
            <a:blipFill>
              <a:blip r:embed="rId6"/>
              <a:stretch>
                <a:fillRect l="-5355" t="0" r="-5355" b="0"/>
              </a:stretch>
            </a:blipFill>
          </p:spPr>
        </p:sp>
      </p:grpSp>
      <p:grpSp>
        <p:nvGrpSpPr>
          <p:cNvPr name="Group 11" id="11"/>
          <p:cNvGrpSpPr/>
          <p:nvPr/>
        </p:nvGrpSpPr>
        <p:grpSpPr>
          <a:xfrm rot="0">
            <a:off x="13577029" y="1028700"/>
            <a:ext cx="3682271" cy="3610053"/>
            <a:chOff x="0" y="0"/>
            <a:chExt cx="570480" cy="559292"/>
          </a:xfrm>
        </p:grpSpPr>
        <p:sp>
          <p:nvSpPr>
            <p:cNvPr name="Freeform 12" id="12"/>
            <p:cNvSpPr/>
            <p:nvPr/>
          </p:nvSpPr>
          <p:spPr>
            <a:xfrm flipH="false" flipV="false" rot="0">
              <a:off x="0" y="0"/>
              <a:ext cx="570480" cy="559292"/>
            </a:xfrm>
            <a:custGeom>
              <a:avLst/>
              <a:gdLst/>
              <a:ahLst/>
              <a:cxnLst/>
              <a:rect r="r" b="b" t="t" l="l"/>
              <a:pathLst>
                <a:path h="559292" w="570480">
                  <a:moveTo>
                    <a:pt x="0" y="0"/>
                  </a:moveTo>
                  <a:lnTo>
                    <a:pt x="570480" y="0"/>
                  </a:lnTo>
                  <a:lnTo>
                    <a:pt x="570480" y="559292"/>
                  </a:lnTo>
                  <a:lnTo>
                    <a:pt x="0" y="559292"/>
                  </a:lnTo>
                  <a:close/>
                </a:path>
              </a:pathLst>
            </a:custGeom>
            <a:blipFill>
              <a:blip r:embed="rId7"/>
              <a:stretch>
                <a:fillRect l="0" t="-1000" r="0" b="-1000"/>
              </a:stretch>
            </a:blipFill>
          </p:spPr>
        </p:sp>
      </p:grpSp>
      <p:grpSp>
        <p:nvGrpSpPr>
          <p:cNvPr name="Group 13" id="13"/>
          <p:cNvGrpSpPr/>
          <p:nvPr/>
        </p:nvGrpSpPr>
        <p:grpSpPr>
          <a:xfrm rot="0">
            <a:off x="13577029" y="5181600"/>
            <a:ext cx="3682271" cy="4076700"/>
            <a:chOff x="0" y="0"/>
            <a:chExt cx="570480" cy="631588"/>
          </a:xfrm>
        </p:grpSpPr>
        <p:sp>
          <p:nvSpPr>
            <p:cNvPr name="Freeform 14" id="14"/>
            <p:cNvSpPr/>
            <p:nvPr/>
          </p:nvSpPr>
          <p:spPr>
            <a:xfrm flipH="false" flipV="false" rot="0">
              <a:off x="0" y="0"/>
              <a:ext cx="570480" cy="631588"/>
            </a:xfrm>
            <a:custGeom>
              <a:avLst/>
              <a:gdLst/>
              <a:ahLst/>
              <a:cxnLst/>
              <a:rect r="r" b="b" t="t" l="l"/>
              <a:pathLst>
                <a:path h="631588" w="570480">
                  <a:moveTo>
                    <a:pt x="0" y="0"/>
                  </a:moveTo>
                  <a:lnTo>
                    <a:pt x="570480" y="0"/>
                  </a:lnTo>
                  <a:lnTo>
                    <a:pt x="570480" y="631588"/>
                  </a:lnTo>
                  <a:lnTo>
                    <a:pt x="0" y="631588"/>
                  </a:lnTo>
                  <a:close/>
                </a:path>
              </a:pathLst>
            </a:custGeom>
            <a:blipFill>
              <a:blip r:embed="rId8"/>
              <a:stretch>
                <a:fillRect l="-5355" t="0" r="-5355" b="0"/>
              </a:stretch>
            </a:blipFill>
          </p:spPr>
        </p:sp>
      </p:grpSp>
      <p:sp>
        <p:nvSpPr>
          <p:cNvPr name="TextBox 15" id="15"/>
          <p:cNvSpPr txBox="true"/>
          <p:nvPr/>
        </p:nvSpPr>
        <p:spPr>
          <a:xfrm rot="0">
            <a:off x="4470962" y="1607580"/>
            <a:ext cx="4510961" cy="5387201"/>
          </a:xfrm>
          <a:prstGeom prst="rect">
            <a:avLst/>
          </a:prstGeom>
        </p:spPr>
        <p:txBody>
          <a:bodyPr anchor="t" rtlCol="false" tIns="0" lIns="0" bIns="0" rIns="0">
            <a:spAutoFit/>
          </a:bodyPr>
          <a:lstStyle/>
          <a:p>
            <a:pPr algn="l" marL="0" indent="0" lvl="0">
              <a:lnSpc>
                <a:spcPts val="2632"/>
              </a:lnSpc>
              <a:spcBef>
                <a:spcPct val="0"/>
              </a:spcBef>
            </a:pPr>
            <a:r>
              <a:rPr lang="en-US" sz="1880">
                <a:solidFill>
                  <a:srgbClr val="004AAD"/>
                </a:solidFill>
                <a:latin typeface="Poppins"/>
                <a:ea typeface="Poppins"/>
                <a:cs typeface="Poppins"/>
                <a:sym typeface="Poppins"/>
              </a:rPr>
              <a:t>İletişimsel yaklaşım, dili kuralla</a:t>
            </a:r>
            <a:r>
              <a:rPr lang="en-US" sz="1880">
                <a:solidFill>
                  <a:srgbClr val="004AAD"/>
                </a:solidFill>
                <a:latin typeface="Poppins"/>
                <a:ea typeface="Poppins"/>
                <a:cs typeface="Poppins"/>
                <a:sym typeface="Poppins"/>
              </a:rPr>
              <a:t>r bütünü olarak değil, anlamlı iletişim aracı olarak ele alır. Canale ve Swain’e göre dil yeterliği yalnızca dil bilgisel doğruluk değil; sosyodilbilimsel, söylemsel ve stratejik yeterlikleri de kapsar. Bu nedenle iki dilli çocuklara Türkçe öğretiminde günlük yaşam senaryoları, rol yapma, diyalog ve etkileşim temelli etkinlikler önemlidir.</a:t>
            </a:r>
          </a:p>
          <a:p>
            <a:pPr algn="l" marL="0" indent="0" lvl="0">
              <a:lnSpc>
                <a:spcPts val="2632"/>
              </a:lnSpc>
              <a:spcBef>
                <a:spcPct val="0"/>
              </a:spcBef>
            </a:pPr>
            <a:r>
              <a:rPr lang="en-US" sz="1880">
                <a:solidFill>
                  <a:srgbClr val="004AAD"/>
                </a:solidFill>
                <a:latin typeface="Poppins"/>
                <a:ea typeface="Poppins"/>
                <a:cs typeface="Poppins"/>
                <a:sym typeface="Poppins"/>
              </a:rPr>
              <a:t>En yaygın yaklaşımlardan biridir. Amaç, dil bilgisinden çok Türkçeyi gerçek yaşamda kullanabilme becerisi kazandırmaktır.</a:t>
            </a:r>
          </a:p>
          <a:p>
            <a:pPr algn="l" marL="0" indent="0" lvl="0">
              <a:lnSpc>
                <a:spcPts val="3052"/>
              </a:lnSpc>
              <a:spcBef>
                <a:spcPct val="0"/>
              </a:spcBef>
            </a:pPr>
          </a:p>
        </p:txBody>
      </p:sp>
      <p:sp>
        <p:nvSpPr>
          <p:cNvPr name="Freeform 16" id="16"/>
          <p:cNvSpPr/>
          <p:nvPr/>
        </p:nvSpPr>
        <p:spPr>
          <a:xfrm flipH="false" flipV="false" rot="0">
            <a:off x="505956" y="458100"/>
            <a:ext cx="712343" cy="817610"/>
          </a:xfrm>
          <a:custGeom>
            <a:avLst/>
            <a:gdLst/>
            <a:ahLst/>
            <a:cxnLst/>
            <a:rect r="r" b="b" t="t" l="l"/>
            <a:pathLst>
              <a:path h="817610" w="712343">
                <a:moveTo>
                  <a:pt x="0" y="0"/>
                </a:moveTo>
                <a:lnTo>
                  <a:pt x="712343" y="0"/>
                </a:lnTo>
                <a:lnTo>
                  <a:pt x="712343" y="817610"/>
                </a:lnTo>
                <a:lnTo>
                  <a:pt x="0" y="817610"/>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TextBox 17" id="17"/>
          <p:cNvSpPr txBox="true"/>
          <p:nvPr/>
        </p:nvSpPr>
        <p:spPr>
          <a:xfrm rot="0">
            <a:off x="522374" y="1398327"/>
            <a:ext cx="3757772" cy="2463349"/>
          </a:xfrm>
          <a:prstGeom prst="rect">
            <a:avLst/>
          </a:prstGeom>
        </p:spPr>
        <p:txBody>
          <a:bodyPr anchor="t" rtlCol="false" tIns="0" lIns="0" bIns="0" rIns="0">
            <a:spAutoFit/>
          </a:bodyPr>
          <a:lstStyle/>
          <a:p>
            <a:pPr algn="l" marL="0" indent="0" lvl="0">
              <a:lnSpc>
                <a:spcPts val="6499"/>
              </a:lnSpc>
              <a:spcBef>
                <a:spcPct val="0"/>
              </a:spcBef>
            </a:pPr>
            <a:r>
              <a:rPr lang="en-US" b="true" sz="4642">
                <a:solidFill>
                  <a:srgbClr val="004AAD"/>
                </a:solidFill>
                <a:latin typeface="Poppins Bold"/>
                <a:ea typeface="Poppins Bold"/>
                <a:cs typeface="Poppins Bold"/>
                <a:sym typeface="Poppins Bold"/>
              </a:rPr>
              <a:t>1. İletişimsel Dil Öğretim Yöntemi</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38888" r="0" b="-38888"/>
            </a:stretch>
          </a:blipFill>
        </p:spPr>
      </p:sp>
      <p:grpSp>
        <p:nvGrpSpPr>
          <p:cNvPr name="Group 3" id="3"/>
          <p:cNvGrpSpPr/>
          <p:nvPr/>
        </p:nvGrpSpPr>
        <p:grpSpPr>
          <a:xfrm rot="0">
            <a:off x="0" y="0"/>
            <a:ext cx="4365032" cy="10287000"/>
            <a:chOff x="0" y="0"/>
            <a:chExt cx="1149638" cy="2709333"/>
          </a:xfrm>
        </p:grpSpPr>
        <p:sp>
          <p:nvSpPr>
            <p:cNvPr name="Freeform 4" id="4"/>
            <p:cNvSpPr/>
            <p:nvPr/>
          </p:nvSpPr>
          <p:spPr>
            <a:xfrm flipH="false" flipV="false" rot="0">
              <a:off x="0" y="0"/>
              <a:ext cx="1149638" cy="2709333"/>
            </a:xfrm>
            <a:custGeom>
              <a:avLst/>
              <a:gdLst/>
              <a:ahLst/>
              <a:cxnLst/>
              <a:rect r="r" b="b" t="t" l="l"/>
              <a:pathLst>
                <a:path h="2709333" w="1149638">
                  <a:moveTo>
                    <a:pt x="0" y="0"/>
                  </a:moveTo>
                  <a:lnTo>
                    <a:pt x="1149638" y="0"/>
                  </a:lnTo>
                  <a:lnTo>
                    <a:pt x="1149638" y="2709333"/>
                  </a:lnTo>
                  <a:lnTo>
                    <a:pt x="0" y="2709333"/>
                  </a:lnTo>
                  <a:close/>
                </a:path>
              </a:pathLst>
            </a:custGeom>
            <a:solidFill>
              <a:srgbClr val="FFCB00"/>
            </a:solidFill>
          </p:spPr>
        </p:sp>
        <p:sp>
          <p:nvSpPr>
            <p:cNvPr name="TextBox 5" id="5"/>
            <p:cNvSpPr txBox="true"/>
            <p:nvPr/>
          </p:nvSpPr>
          <p:spPr>
            <a:xfrm>
              <a:off x="0" y="-38100"/>
              <a:ext cx="1149638" cy="2747433"/>
            </a:xfrm>
            <a:prstGeom prst="rect">
              <a:avLst/>
            </a:prstGeom>
          </p:spPr>
          <p:txBody>
            <a:bodyPr anchor="ctr" rtlCol="false" tIns="50800" lIns="50800" bIns="50800" rIns="50800"/>
            <a:lstStyle/>
            <a:p>
              <a:pPr algn="ctr" marL="0" indent="0" lvl="0">
                <a:lnSpc>
                  <a:spcPts val="2659"/>
                </a:lnSpc>
                <a:spcBef>
                  <a:spcPct val="0"/>
                </a:spcBef>
              </a:pPr>
            </a:p>
          </p:txBody>
        </p:sp>
      </p:grpSp>
      <p:sp>
        <p:nvSpPr>
          <p:cNvPr name="Freeform 6" id="6"/>
          <p:cNvSpPr/>
          <p:nvPr/>
        </p:nvSpPr>
        <p:spPr>
          <a:xfrm flipH="false" flipV="false" rot="0">
            <a:off x="505956" y="458100"/>
            <a:ext cx="712343" cy="817610"/>
          </a:xfrm>
          <a:custGeom>
            <a:avLst/>
            <a:gdLst/>
            <a:ahLst/>
            <a:cxnLst/>
            <a:rect r="r" b="b" t="t" l="l"/>
            <a:pathLst>
              <a:path h="817610" w="712343">
                <a:moveTo>
                  <a:pt x="0" y="0"/>
                </a:moveTo>
                <a:lnTo>
                  <a:pt x="712343" y="0"/>
                </a:lnTo>
                <a:lnTo>
                  <a:pt x="712343" y="817610"/>
                </a:lnTo>
                <a:lnTo>
                  <a:pt x="0" y="81761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7" id="7"/>
          <p:cNvSpPr/>
          <p:nvPr/>
        </p:nvSpPr>
        <p:spPr>
          <a:xfrm flipH="false" flipV="false" rot="0">
            <a:off x="4470962" y="8352318"/>
            <a:ext cx="905982" cy="905982"/>
          </a:xfrm>
          <a:custGeom>
            <a:avLst/>
            <a:gdLst/>
            <a:ahLst/>
            <a:cxnLst/>
            <a:rect r="r" b="b" t="t" l="l"/>
            <a:pathLst>
              <a:path h="905982" w="905982">
                <a:moveTo>
                  <a:pt x="0" y="0"/>
                </a:moveTo>
                <a:lnTo>
                  <a:pt x="905982" y="0"/>
                </a:lnTo>
                <a:lnTo>
                  <a:pt x="905982" y="905982"/>
                </a:lnTo>
                <a:lnTo>
                  <a:pt x="0" y="905982"/>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8" id="8"/>
          <p:cNvSpPr txBox="true"/>
          <p:nvPr/>
        </p:nvSpPr>
        <p:spPr>
          <a:xfrm rot="0">
            <a:off x="4566054" y="2634764"/>
            <a:ext cx="4933979" cy="5522394"/>
          </a:xfrm>
          <a:prstGeom prst="rect">
            <a:avLst/>
          </a:prstGeom>
        </p:spPr>
        <p:txBody>
          <a:bodyPr anchor="t" rtlCol="false" tIns="0" lIns="0" bIns="0" rIns="0">
            <a:spAutoFit/>
          </a:bodyPr>
          <a:lstStyle/>
          <a:p>
            <a:pPr algn="l" marL="0" indent="0" lvl="0">
              <a:lnSpc>
                <a:spcPts val="2879"/>
              </a:lnSpc>
              <a:spcBef>
                <a:spcPct val="0"/>
              </a:spcBef>
            </a:pPr>
            <a:r>
              <a:rPr lang="en-US" sz="2056">
                <a:solidFill>
                  <a:srgbClr val="004AAD"/>
                </a:solidFill>
                <a:latin typeface="Poppins"/>
                <a:ea typeface="Poppins"/>
                <a:cs typeface="Poppins"/>
                <a:sym typeface="Poppins"/>
              </a:rPr>
              <a:t>Uygulama</a:t>
            </a:r>
            <a:r>
              <a:rPr lang="en-US" sz="2056">
                <a:solidFill>
                  <a:srgbClr val="004AAD"/>
                </a:solidFill>
                <a:latin typeface="Poppins"/>
                <a:ea typeface="Poppins"/>
                <a:cs typeface="Poppins"/>
                <a:sym typeface="Poppins"/>
              </a:rPr>
              <a:t>lar:</a:t>
            </a:r>
          </a:p>
          <a:p>
            <a:pPr algn="l" marL="0" indent="0" lvl="0">
              <a:lnSpc>
                <a:spcPts val="2879"/>
              </a:lnSpc>
              <a:spcBef>
                <a:spcPct val="0"/>
              </a:spcBef>
            </a:pP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Selamlaşma, tanışma, alışveriş, aile içi konuşmalar</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Günlük diyaloglar</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Rol yapma etkinlikleri</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Karşılıklı konuşma çalışmaları</a:t>
            </a:r>
          </a:p>
          <a:p>
            <a:pPr algn="l">
              <a:lnSpc>
                <a:spcPts val="2879"/>
              </a:lnSpc>
              <a:spcBef>
                <a:spcPct val="0"/>
              </a:spcBef>
            </a:pPr>
          </a:p>
          <a:p>
            <a:pPr algn="l">
              <a:lnSpc>
                <a:spcPts val="2879"/>
              </a:lnSpc>
              <a:spcBef>
                <a:spcPct val="0"/>
              </a:spcBef>
            </a:pPr>
          </a:p>
          <a:p>
            <a:pPr algn="l">
              <a:lnSpc>
                <a:spcPts val="2879"/>
              </a:lnSpc>
              <a:spcBef>
                <a:spcPct val="0"/>
              </a:spcBef>
            </a:pPr>
            <a:r>
              <a:rPr lang="en-US" sz="2056">
                <a:solidFill>
                  <a:srgbClr val="004AAD"/>
                </a:solidFill>
                <a:latin typeface="Poppins"/>
                <a:ea typeface="Poppins"/>
                <a:cs typeface="Poppins"/>
                <a:sym typeface="Poppins"/>
              </a:rPr>
              <a:t>Faydası:</a:t>
            </a:r>
          </a:p>
          <a:p>
            <a:pPr algn="l">
              <a:lnSpc>
                <a:spcPts val="2879"/>
              </a:lnSpc>
              <a:spcBef>
                <a:spcPct val="0"/>
              </a:spcBef>
            </a:pPr>
          </a:p>
          <a:p>
            <a:pPr algn="l">
              <a:lnSpc>
                <a:spcPts val="2879"/>
              </a:lnSpc>
              <a:spcBef>
                <a:spcPct val="0"/>
              </a:spcBef>
            </a:pPr>
            <a:r>
              <a:rPr lang="en-US" sz="2056">
                <a:solidFill>
                  <a:srgbClr val="004AAD"/>
                </a:solidFill>
                <a:latin typeface="Poppins"/>
                <a:ea typeface="Poppins"/>
                <a:cs typeface="Poppins"/>
                <a:sym typeface="Poppins"/>
              </a:rPr>
              <a:t>Çocuk Türkçeyi “ders konusu” değil, yaşayan iletişim dili olarak görür.</a:t>
            </a:r>
          </a:p>
          <a:p>
            <a:pPr algn="l">
              <a:lnSpc>
                <a:spcPts val="2879"/>
              </a:lnSpc>
              <a:spcBef>
                <a:spcPct val="0"/>
              </a:spcBef>
            </a:pPr>
          </a:p>
          <a:p>
            <a:pPr algn="l" marL="0" indent="0" lvl="0">
              <a:lnSpc>
                <a:spcPts val="3338"/>
              </a:lnSpc>
              <a:spcBef>
                <a:spcPct val="0"/>
              </a:spcBef>
            </a:pPr>
          </a:p>
        </p:txBody>
      </p:sp>
      <p:sp>
        <p:nvSpPr>
          <p:cNvPr name="TextBox 9" id="9"/>
          <p:cNvSpPr txBox="true"/>
          <p:nvPr/>
        </p:nvSpPr>
        <p:spPr>
          <a:xfrm rot="0">
            <a:off x="522374" y="1398327"/>
            <a:ext cx="3757772" cy="2463349"/>
          </a:xfrm>
          <a:prstGeom prst="rect">
            <a:avLst/>
          </a:prstGeom>
        </p:spPr>
        <p:txBody>
          <a:bodyPr anchor="t" rtlCol="false" tIns="0" lIns="0" bIns="0" rIns="0">
            <a:spAutoFit/>
          </a:bodyPr>
          <a:lstStyle/>
          <a:p>
            <a:pPr algn="l" marL="0" indent="0" lvl="0">
              <a:lnSpc>
                <a:spcPts val="6499"/>
              </a:lnSpc>
              <a:spcBef>
                <a:spcPct val="0"/>
              </a:spcBef>
            </a:pPr>
            <a:r>
              <a:rPr lang="en-US" b="true" sz="4642">
                <a:solidFill>
                  <a:srgbClr val="004AAD"/>
                </a:solidFill>
                <a:latin typeface="Poppins Bold"/>
                <a:ea typeface="Poppins Bold"/>
                <a:cs typeface="Poppins Bold"/>
                <a:sym typeface="Poppins Bold"/>
              </a:rPr>
              <a:t>1. İletişimsel Dil Öğretim Yöntemi</a:t>
            </a:r>
          </a:p>
        </p:txBody>
      </p:sp>
      <p:sp>
        <p:nvSpPr>
          <p:cNvPr name="TextBox 10" id="10"/>
          <p:cNvSpPr txBox="true"/>
          <p:nvPr/>
        </p:nvSpPr>
        <p:spPr>
          <a:xfrm rot="0">
            <a:off x="9866480" y="2634764"/>
            <a:ext cx="7651839" cy="5157756"/>
          </a:xfrm>
          <a:prstGeom prst="rect">
            <a:avLst/>
          </a:prstGeom>
        </p:spPr>
        <p:txBody>
          <a:bodyPr anchor="t" rtlCol="false" tIns="0" lIns="0" bIns="0" rIns="0">
            <a:spAutoFit/>
          </a:bodyPr>
          <a:lstStyle/>
          <a:p>
            <a:pPr algn="l">
              <a:lnSpc>
                <a:spcPts val="2879"/>
              </a:lnSpc>
            </a:pPr>
            <a:r>
              <a:rPr lang="en-US" sz="2056">
                <a:solidFill>
                  <a:srgbClr val="004AAD"/>
                </a:solidFill>
                <a:latin typeface="Poppins"/>
                <a:ea typeface="Poppins"/>
                <a:cs typeface="Poppins"/>
                <a:sym typeface="Poppins"/>
              </a:rPr>
              <a:t>Etkinlik Örnekleri:</a:t>
            </a:r>
          </a:p>
          <a:p>
            <a:pPr algn="l">
              <a:lnSpc>
                <a:spcPts val="2879"/>
              </a:lnSpc>
            </a:pP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Ro</a:t>
            </a:r>
            <a:r>
              <a:rPr lang="en-US" sz="2056">
                <a:solidFill>
                  <a:srgbClr val="004AAD"/>
                </a:solidFill>
                <a:latin typeface="Poppins"/>
                <a:ea typeface="Poppins"/>
                <a:cs typeface="Poppins"/>
                <a:sym typeface="Poppins"/>
              </a:rPr>
              <a:t>l Kart</a:t>
            </a:r>
            <a:r>
              <a:rPr lang="en-US" sz="2056">
                <a:solidFill>
                  <a:srgbClr val="004AAD"/>
                </a:solidFill>
                <a:latin typeface="Poppins"/>
                <a:ea typeface="Poppins"/>
                <a:cs typeface="Poppins"/>
                <a:sym typeface="Poppins"/>
              </a:rPr>
              <a:t>ları Oyunu:</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 Öğrencilere “markette müşteri”, “öğretmen-öğrenci”, “misafir-ev sahibi” gibi roller verilir. </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Hızlı Konuşma:</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 2</a:t>
            </a:r>
            <a:r>
              <a:rPr lang="en-US" sz="2056">
                <a:solidFill>
                  <a:srgbClr val="004AAD"/>
                </a:solidFill>
                <a:latin typeface="Poppins"/>
                <a:ea typeface="Poppins"/>
                <a:cs typeface="Poppins"/>
                <a:sym typeface="Poppins"/>
              </a:rPr>
              <a:t> dakika boyunca “kendini tanıt”, “aileni anlat” gibi görevler verilir. </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Diyalog Tam</a:t>
            </a:r>
            <a:r>
              <a:rPr lang="en-US" sz="2056">
                <a:solidFill>
                  <a:srgbClr val="004AAD"/>
                </a:solidFill>
                <a:latin typeface="Poppins"/>
                <a:ea typeface="Poppins"/>
                <a:cs typeface="Poppins"/>
                <a:sym typeface="Poppins"/>
              </a:rPr>
              <a:t>amlama:</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 Eksik bırakılmış konuşmalar öğrenciler tarafından tamamlanır. </a:t>
            </a:r>
          </a:p>
          <a:p>
            <a:pPr algn="l">
              <a:lnSpc>
                <a:spcPts val="2879"/>
              </a:lnSpc>
              <a:spcBef>
                <a:spcPct val="0"/>
              </a:spcBef>
            </a:pPr>
          </a:p>
          <a:p>
            <a:pPr algn="l">
              <a:lnSpc>
                <a:spcPts val="2879"/>
              </a:lnSpc>
              <a:spcBef>
                <a:spcPct val="0"/>
              </a:spcBef>
            </a:pPr>
            <a:r>
              <a:rPr lang="en-US" sz="2056">
                <a:solidFill>
                  <a:srgbClr val="004AAD"/>
                </a:solidFill>
                <a:latin typeface="Poppins"/>
                <a:ea typeface="Poppins"/>
                <a:cs typeface="Poppins"/>
                <a:sym typeface="Poppins"/>
              </a:rPr>
              <a:t>👉 Kazanım: Akıcılık ve spontane konuşma gelişir.</a:t>
            </a:r>
          </a:p>
          <a:p>
            <a:pPr algn="l" marL="0" indent="0" lvl="0">
              <a:lnSpc>
                <a:spcPts val="3338"/>
              </a:lnSpc>
              <a:spcBef>
                <a:spcPct val="0"/>
              </a:spcBef>
            </a:pP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38888" r="0" b="-38888"/>
            </a:stretch>
          </a:blipFill>
        </p:spPr>
      </p:sp>
      <p:grpSp>
        <p:nvGrpSpPr>
          <p:cNvPr name="Group 3" id="3"/>
          <p:cNvGrpSpPr/>
          <p:nvPr/>
        </p:nvGrpSpPr>
        <p:grpSpPr>
          <a:xfrm rot="0">
            <a:off x="0" y="0"/>
            <a:ext cx="4280146" cy="10287000"/>
            <a:chOff x="0" y="0"/>
            <a:chExt cx="1127281" cy="2709333"/>
          </a:xfrm>
        </p:grpSpPr>
        <p:sp>
          <p:nvSpPr>
            <p:cNvPr name="Freeform 4" id="4"/>
            <p:cNvSpPr/>
            <p:nvPr/>
          </p:nvSpPr>
          <p:spPr>
            <a:xfrm flipH="false" flipV="false" rot="0">
              <a:off x="0" y="0"/>
              <a:ext cx="1127281" cy="2709333"/>
            </a:xfrm>
            <a:custGeom>
              <a:avLst/>
              <a:gdLst/>
              <a:ahLst/>
              <a:cxnLst/>
              <a:rect r="r" b="b" t="t" l="l"/>
              <a:pathLst>
                <a:path h="2709333" w="1127281">
                  <a:moveTo>
                    <a:pt x="0" y="0"/>
                  </a:moveTo>
                  <a:lnTo>
                    <a:pt x="1127281" y="0"/>
                  </a:lnTo>
                  <a:lnTo>
                    <a:pt x="1127281" y="2709333"/>
                  </a:lnTo>
                  <a:lnTo>
                    <a:pt x="0" y="2709333"/>
                  </a:lnTo>
                  <a:close/>
                </a:path>
              </a:pathLst>
            </a:custGeom>
            <a:solidFill>
              <a:srgbClr val="FFCB00"/>
            </a:solidFill>
          </p:spPr>
        </p:sp>
        <p:sp>
          <p:nvSpPr>
            <p:cNvPr name="TextBox 5" id="5"/>
            <p:cNvSpPr txBox="true"/>
            <p:nvPr/>
          </p:nvSpPr>
          <p:spPr>
            <a:xfrm>
              <a:off x="0" y="-38100"/>
              <a:ext cx="1127281" cy="2747433"/>
            </a:xfrm>
            <a:prstGeom prst="rect">
              <a:avLst/>
            </a:prstGeom>
          </p:spPr>
          <p:txBody>
            <a:bodyPr anchor="ctr" rtlCol="false" tIns="50800" lIns="50800" bIns="50800" rIns="50800"/>
            <a:lstStyle/>
            <a:p>
              <a:pPr algn="ctr" marL="0" indent="0" lvl="0">
                <a:lnSpc>
                  <a:spcPts val="2659"/>
                </a:lnSpc>
                <a:spcBef>
                  <a:spcPct val="0"/>
                </a:spcBef>
              </a:pPr>
            </a:p>
          </p:txBody>
        </p:sp>
      </p:grpSp>
      <p:sp>
        <p:nvSpPr>
          <p:cNvPr name="Freeform 6" id="6"/>
          <p:cNvSpPr/>
          <p:nvPr/>
        </p:nvSpPr>
        <p:spPr>
          <a:xfrm flipH="false" flipV="false" rot="0">
            <a:off x="4470962" y="8352318"/>
            <a:ext cx="905982" cy="905982"/>
          </a:xfrm>
          <a:custGeom>
            <a:avLst/>
            <a:gdLst/>
            <a:ahLst/>
            <a:cxnLst/>
            <a:rect r="r" b="b" t="t" l="l"/>
            <a:pathLst>
              <a:path h="905982" w="905982">
                <a:moveTo>
                  <a:pt x="0" y="0"/>
                </a:moveTo>
                <a:lnTo>
                  <a:pt x="905982" y="0"/>
                </a:lnTo>
                <a:lnTo>
                  <a:pt x="905982" y="905982"/>
                </a:lnTo>
                <a:lnTo>
                  <a:pt x="0" y="905982"/>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7" id="7"/>
          <p:cNvSpPr txBox="true"/>
          <p:nvPr/>
        </p:nvSpPr>
        <p:spPr>
          <a:xfrm rot="0">
            <a:off x="4389156" y="1496936"/>
            <a:ext cx="11416517" cy="7761364"/>
          </a:xfrm>
          <a:prstGeom prst="rect">
            <a:avLst/>
          </a:prstGeom>
        </p:spPr>
        <p:txBody>
          <a:bodyPr anchor="t" rtlCol="false" tIns="0" lIns="0" bIns="0" rIns="0">
            <a:spAutoFit/>
          </a:bodyPr>
          <a:lstStyle/>
          <a:p>
            <a:pPr algn="l" marL="0" indent="0" lvl="0">
              <a:lnSpc>
                <a:spcPts val="4327"/>
              </a:lnSpc>
              <a:spcBef>
                <a:spcPct val="0"/>
              </a:spcBef>
            </a:pPr>
            <a:r>
              <a:rPr lang="en-US" sz="3091">
                <a:solidFill>
                  <a:srgbClr val="004AAD"/>
                </a:solidFill>
                <a:latin typeface="Poppins"/>
                <a:ea typeface="Poppins"/>
                <a:cs typeface="Poppins"/>
                <a:sym typeface="Poppins"/>
              </a:rPr>
              <a:t>İki dilli Türk çocuklarının önemli bi</a:t>
            </a:r>
            <a:r>
              <a:rPr lang="en-US" sz="3091">
                <a:solidFill>
                  <a:srgbClr val="004AAD"/>
                </a:solidFill>
                <a:latin typeface="Poppins"/>
                <a:ea typeface="Poppins"/>
                <a:cs typeface="Poppins"/>
                <a:sym typeface="Poppins"/>
              </a:rPr>
              <a:t>r bölümü Türkçeyi ev ortamında duyarak edinmekte, ancak örgün eğitim dili farklı olduğu için Türkçede sınırlı okuryazarlık geliştirebilmektedir. Valdés, bu öğrencileri “heritage language learner” olarak tanımlar. Türkçe öğretiminde bu öğrenciler, yabancı dil öğrenicilerinden farklı değerlendirilmelidir. Çünkü mevcut sözlü yeterlikleri üzerine okuma-yazma ve akademik dil inşa edilir. </a:t>
            </a:r>
          </a:p>
          <a:p>
            <a:pPr algn="l" marL="0" indent="0" lvl="0">
              <a:lnSpc>
                <a:spcPts val="4327"/>
              </a:lnSpc>
              <a:spcBef>
                <a:spcPct val="0"/>
              </a:spcBef>
            </a:pPr>
          </a:p>
          <a:p>
            <a:pPr algn="l" marL="0" indent="0" lvl="0">
              <a:lnSpc>
                <a:spcPts val="4327"/>
              </a:lnSpc>
              <a:spcBef>
                <a:spcPct val="0"/>
              </a:spcBef>
            </a:pPr>
            <a:r>
              <a:rPr lang="en-US" sz="3091">
                <a:solidFill>
                  <a:srgbClr val="004AAD"/>
                </a:solidFill>
                <a:latin typeface="Poppins"/>
                <a:ea typeface="Poppins"/>
                <a:cs typeface="Poppins"/>
                <a:sym typeface="Poppins"/>
              </a:rPr>
              <a:t>İki dilli Türk çocukları için en uygun modellerden biridir. Çünkü çocuk Türkçeyi sıfırdan öğrenmez; evden bir altyapı ile gelir. Çocuk konuşabiliyor ama yazamıyorsa öğretim buna göre planlanır.</a:t>
            </a:r>
          </a:p>
          <a:p>
            <a:pPr algn="l" marL="0" indent="0" lvl="0">
              <a:lnSpc>
                <a:spcPts val="5018"/>
              </a:lnSpc>
              <a:spcBef>
                <a:spcPct val="0"/>
              </a:spcBef>
            </a:pPr>
          </a:p>
        </p:txBody>
      </p:sp>
      <p:sp>
        <p:nvSpPr>
          <p:cNvPr name="Freeform 8" id="8"/>
          <p:cNvSpPr/>
          <p:nvPr/>
        </p:nvSpPr>
        <p:spPr>
          <a:xfrm flipH="false" flipV="false" rot="0">
            <a:off x="505956" y="458100"/>
            <a:ext cx="712343" cy="817610"/>
          </a:xfrm>
          <a:custGeom>
            <a:avLst/>
            <a:gdLst/>
            <a:ahLst/>
            <a:cxnLst/>
            <a:rect r="r" b="b" t="t" l="l"/>
            <a:pathLst>
              <a:path h="817610" w="712343">
                <a:moveTo>
                  <a:pt x="0" y="0"/>
                </a:moveTo>
                <a:lnTo>
                  <a:pt x="712343" y="0"/>
                </a:lnTo>
                <a:lnTo>
                  <a:pt x="712343" y="817610"/>
                </a:lnTo>
                <a:lnTo>
                  <a:pt x="0" y="81761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9" id="9"/>
          <p:cNvSpPr txBox="true"/>
          <p:nvPr/>
        </p:nvSpPr>
        <p:spPr>
          <a:xfrm rot="0">
            <a:off x="522374" y="1398327"/>
            <a:ext cx="3757772" cy="4920799"/>
          </a:xfrm>
          <a:prstGeom prst="rect">
            <a:avLst/>
          </a:prstGeom>
        </p:spPr>
        <p:txBody>
          <a:bodyPr anchor="t" rtlCol="false" tIns="0" lIns="0" bIns="0" rIns="0">
            <a:spAutoFit/>
          </a:bodyPr>
          <a:lstStyle/>
          <a:p>
            <a:pPr algn="l">
              <a:lnSpc>
                <a:spcPts val="6499"/>
              </a:lnSpc>
            </a:pPr>
            <a:r>
              <a:rPr lang="en-US" sz="4642" b="true">
                <a:solidFill>
                  <a:srgbClr val="004AAD"/>
                </a:solidFill>
                <a:latin typeface="Poppins Bold"/>
                <a:ea typeface="Poppins Bold"/>
                <a:cs typeface="Poppins Bold"/>
                <a:sym typeface="Poppins Bold"/>
              </a:rPr>
              <a:t>2. Miras Dili (Heritage Language) Öğretimi Yaklaşımı</a:t>
            </a:r>
          </a:p>
          <a:p>
            <a:pPr algn="l" marL="0" indent="0" lvl="0">
              <a:lnSpc>
                <a:spcPts val="6499"/>
              </a:lnSpc>
              <a:spcBef>
                <a:spcPct val="0"/>
              </a:spcBef>
            </a:pP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38888" r="0" b="-38888"/>
            </a:stretch>
          </a:blipFill>
        </p:spPr>
      </p:sp>
      <p:grpSp>
        <p:nvGrpSpPr>
          <p:cNvPr name="Group 3" id="3"/>
          <p:cNvGrpSpPr/>
          <p:nvPr/>
        </p:nvGrpSpPr>
        <p:grpSpPr>
          <a:xfrm rot="0">
            <a:off x="0" y="0"/>
            <a:ext cx="4365032" cy="10287000"/>
            <a:chOff x="0" y="0"/>
            <a:chExt cx="1149638" cy="2709333"/>
          </a:xfrm>
        </p:grpSpPr>
        <p:sp>
          <p:nvSpPr>
            <p:cNvPr name="Freeform 4" id="4"/>
            <p:cNvSpPr/>
            <p:nvPr/>
          </p:nvSpPr>
          <p:spPr>
            <a:xfrm flipH="false" flipV="false" rot="0">
              <a:off x="0" y="0"/>
              <a:ext cx="1149638" cy="2709333"/>
            </a:xfrm>
            <a:custGeom>
              <a:avLst/>
              <a:gdLst/>
              <a:ahLst/>
              <a:cxnLst/>
              <a:rect r="r" b="b" t="t" l="l"/>
              <a:pathLst>
                <a:path h="2709333" w="1149638">
                  <a:moveTo>
                    <a:pt x="0" y="0"/>
                  </a:moveTo>
                  <a:lnTo>
                    <a:pt x="1149638" y="0"/>
                  </a:lnTo>
                  <a:lnTo>
                    <a:pt x="1149638" y="2709333"/>
                  </a:lnTo>
                  <a:lnTo>
                    <a:pt x="0" y="2709333"/>
                  </a:lnTo>
                  <a:close/>
                </a:path>
              </a:pathLst>
            </a:custGeom>
            <a:solidFill>
              <a:srgbClr val="FFCB00"/>
            </a:solidFill>
          </p:spPr>
        </p:sp>
        <p:sp>
          <p:nvSpPr>
            <p:cNvPr name="TextBox 5" id="5"/>
            <p:cNvSpPr txBox="true"/>
            <p:nvPr/>
          </p:nvSpPr>
          <p:spPr>
            <a:xfrm>
              <a:off x="0" y="-38100"/>
              <a:ext cx="1149638" cy="2747433"/>
            </a:xfrm>
            <a:prstGeom prst="rect">
              <a:avLst/>
            </a:prstGeom>
          </p:spPr>
          <p:txBody>
            <a:bodyPr anchor="ctr" rtlCol="false" tIns="50800" lIns="50800" bIns="50800" rIns="50800"/>
            <a:lstStyle/>
            <a:p>
              <a:pPr algn="ctr" marL="0" indent="0" lvl="0">
                <a:lnSpc>
                  <a:spcPts val="2659"/>
                </a:lnSpc>
                <a:spcBef>
                  <a:spcPct val="0"/>
                </a:spcBef>
              </a:pPr>
            </a:p>
          </p:txBody>
        </p:sp>
      </p:grpSp>
      <p:sp>
        <p:nvSpPr>
          <p:cNvPr name="Freeform 6" id="6"/>
          <p:cNvSpPr/>
          <p:nvPr/>
        </p:nvSpPr>
        <p:spPr>
          <a:xfrm flipH="false" flipV="false" rot="0">
            <a:off x="505956" y="458100"/>
            <a:ext cx="712343" cy="817610"/>
          </a:xfrm>
          <a:custGeom>
            <a:avLst/>
            <a:gdLst/>
            <a:ahLst/>
            <a:cxnLst/>
            <a:rect r="r" b="b" t="t" l="l"/>
            <a:pathLst>
              <a:path h="817610" w="712343">
                <a:moveTo>
                  <a:pt x="0" y="0"/>
                </a:moveTo>
                <a:lnTo>
                  <a:pt x="712343" y="0"/>
                </a:lnTo>
                <a:lnTo>
                  <a:pt x="712343" y="817610"/>
                </a:lnTo>
                <a:lnTo>
                  <a:pt x="0" y="81761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7" id="7"/>
          <p:cNvSpPr/>
          <p:nvPr/>
        </p:nvSpPr>
        <p:spPr>
          <a:xfrm flipH="false" flipV="false" rot="0">
            <a:off x="4470962" y="8352318"/>
            <a:ext cx="905982" cy="905982"/>
          </a:xfrm>
          <a:custGeom>
            <a:avLst/>
            <a:gdLst/>
            <a:ahLst/>
            <a:cxnLst/>
            <a:rect r="r" b="b" t="t" l="l"/>
            <a:pathLst>
              <a:path h="905982" w="905982">
                <a:moveTo>
                  <a:pt x="0" y="0"/>
                </a:moveTo>
                <a:lnTo>
                  <a:pt x="905982" y="0"/>
                </a:lnTo>
                <a:lnTo>
                  <a:pt x="905982" y="905982"/>
                </a:lnTo>
                <a:lnTo>
                  <a:pt x="0" y="905982"/>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8" id="8"/>
          <p:cNvSpPr txBox="true"/>
          <p:nvPr/>
        </p:nvSpPr>
        <p:spPr>
          <a:xfrm rot="0">
            <a:off x="4566054" y="2634764"/>
            <a:ext cx="4933979" cy="2969931"/>
          </a:xfrm>
          <a:prstGeom prst="rect">
            <a:avLst/>
          </a:prstGeom>
        </p:spPr>
        <p:txBody>
          <a:bodyPr anchor="t" rtlCol="false" tIns="0" lIns="0" bIns="0" rIns="0">
            <a:spAutoFit/>
          </a:bodyPr>
          <a:lstStyle/>
          <a:p>
            <a:pPr algn="l" marL="0" indent="0" lvl="0">
              <a:lnSpc>
                <a:spcPts val="2879"/>
              </a:lnSpc>
              <a:spcBef>
                <a:spcPct val="0"/>
              </a:spcBef>
            </a:pPr>
            <a:r>
              <a:rPr lang="en-US" sz="2056">
                <a:solidFill>
                  <a:srgbClr val="004AAD"/>
                </a:solidFill>
                <a:latin typeface="Poppins"/>
                <a:ea typeface="Poppins"/>
                <a:cs typeface="Poppins"/>
                <a:sym typeface="Poppins"/>
              </a:rPr>
              <a:t>Teme</a:t>
            </a:r>
            <a:r>
              <a:rPr lang="en-US" sz="2056">
                <a:solidFill>
                  <a:srgbClr val="004AAD"/>
                </a:solidFill>
                <a:latin typeface="Poppins"/>
                <a:ea typeface="Poppins"/>
                <a:cs typeface="Poppins"/>
                <a:sym typeface="Poppins"/>
              </a:rPr>
              <a:t>l Özellikleri:</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Evde duyduğu Türkçeyi geliştirme</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Eksik kalan okuma-yazma becerilerini tamamlama</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Ke</a:t>
            </a:r>
            <a:r>
              <a:rPr lang="en-US" sz="2056">
                <a:solidFill>
                  <a:srgbClr val="004AAD"/>
                </a:solidFill>
                <a:latin typeface="Poppins"/>
                <a:ea typeface="Poppins"/>
                <a:cs typeface="Poppins"/>
                <a:sym typeface="Poppins"/>
              </a:rPr>
              <a:t>lime hazinesini zenginleştirme</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Kimlik ve kü</a:t>
            </a:r>
            <a:r>
              <a:rPr lang="en-US" sz="2056">
                <a:solidFill>
                  <a:srgbClr val="004AAD"/>
                </a:solidFill>
                <a:latin typeface="Poppins"/>
                <a:ea typeface="Poppins"/>
                <a:cs typeface="Poppins"/>
                <a:sym typeface="Poppins"/>
              </a:rPr>
              <a:t>ltür bağı kurma</a:t>
            </a:r>
          </a:p>
          <a:p>
            <a:pPr algn="l">
              <a:lnSpc>
                <a:spcPts val="2879"/>
              </a:lnSpc>
              <a:spcBef>
                <a:spcPct val="0"/>
              </a:spcBef>
            </a:pPr>
          </a:p>
          <a:p>
            <a:pPr algn="l" marL="0" indent="0" lvl="0">
              <a:lnSpc>
                <a:spcPts val="3338"/>
              </a:lnSpc>
              <a:spcBef>
                <a:spcPct val="0"/>
              </a:spcBef>
            </a:pPr>
          </a:p>
        </p:txBody>
      </p:sp>
      <p:sp>
        <p:nvSpPr>
          <p:cNvPr name="TextBox 9" id="9"/>
          <p:cNvSpPr txBox="true"/>
          <p:nvPr/>
        </p:nvSpPr>
        <p:spPr>
          <a:xfrm rot="0">
            <a:off x="522374" y="1398327"/>
            <a:ext cx="3757772" cy="4920799"/>
          </a:xfrm>
          <a:prstGeom prst="rect">
            <a:avLst/>
          </a:prstGeom>
        </p:spPr>
        <p:txBody>
          <a:bodyPr anchor="t" rtlCol="false" tIns="0" lIns="0" bIns="0" rIns="0">
            <a:spAutoFit/>
          </a:bodyPr>
          <a:lstStyle/>
          <a:p>
            <a:pPr algn="l">
              <a:lnSpc>
                <a:spcPts val="6499"/>
              </a:lnSpc>
            </a:pPr>
            <a:r>
              <a:rPr lang="en-US" sz="4642" b="true">
                <a:solidFill>
                  <a:srgbClr val="004AAD"/>
                </a:solidFill>
                <a:latin typeface="Poppins Bold"/>
                <a:ea typeface="Poppins Bold"/>
                <a:cs typeface="Poppins Bold"/>
                <a:sym typeface="Poppins Bold"/>
              </a:rPr>
              <a:t>2. Miras Dili (Heritage Language) Öğretimi Yaklaşımı</a:t>
            </a:r>
          </a:p>
          <a:p>
            <a:pPr algn="l" marL="0" indent="0" lvl="0">
              <a:lnSpc>
                <a:spcPts val="6499"/>
              </a:lnSpc>
              <a:spcBef>
                <a:spcPct val="0"/>
              </a:spcBef>
            </a:pPr>
          </a:p>
        </p:txBody>
      </p:sp>
      <p:sp>
        <p:nvSpPr>
          <p:cNvPr name="TextBox 10" id="10"/>
          <p:cNvSpPr txBox="true"/>
          <p:nvPr/>
        </p:nvSpPr>
        <p:spPr>
          <a:xfrm rot="0">
            <a:off x="9866480" y="2634764"/>
            <a:ext cx="7651839" cy="4793119"/>
          </a:xfrm>
          <a:prstGeom prst="rect">
            <a:avLst/>
          </a:prstGeom>
        </p:spPr>
        <p:txBody>
          <a:bodyPr anchor="t" rtlCol="false" tIns="0" lIns="0" bIns="0" rIns="0">
            <a:spAutoFit/>
          </a:bodyPr>
          <a:lstStyle/>
          <a:p>
            <a:pPr algn="l">
              <a:lnSpc>
                <a:spcPts val="2879"/>
              </a:lnSpc>
            </a:pPr>
            <a:r>
              <a:rPr lang="en-US" sz="2056">
                <a:solidFill>
                  <a:srgbClr val="004AAD"/>
                </a:solidFill>
                <a:latin typeface="Poppins"/>
                <a:ea typeface="Poppins"/>
                <a:cs typeface="Poppins"/>
                <a:sym typeface="Poppins"/>
              </a:rPr>
              <a:t>Etkinlik Örnekleri:</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Aile Söz</a:t>
            </a:r>
            <a:r>
              <a:rPr lang="en-US" sz="2056">
                <a:solidFill>
                  <a:srgbClr val="004AAD"/>
                </a:solidFill>
                <a:latin typeface="Poppins"/>
                <a:ea typeface="Poppins"/>
                <a:cs typeface="Poppins"/>
                <a:sym typeface="Poppins"/>
              </a:rPr>
              <a:t>lüğüm:</a:t>
            </a:r>
          </a:p>
          <a:p>
            <a:pPr algn="l" marL="888127" indent="-296042" lvl="2">
              <a:lnSpc>
                <a:spcPts val="2879"/>
              </a:lnSpc>
              <a:spcBef>
                <a:spcPct val="0"/>
              </a:spcBef>
              <a:buFont typeface="Arial"/>
              <a:buChar char="⚬"/>
            </a:pPr>
            <a:r>
              <a:rPr lang="en-US" sz="2056">
                <a:solidFill>
                  <a:srgbClr val="004AAD"/>
                </a:solidFill>
                <a:latin typeface="Poppins"/>
                <a:ea typeface="Poppins"/>
                <a:cs typeface="Poppins"/>
                <a:sym typeface="Poppins"/>
              </a:rPr>
              <a:t> Öğrenciler evde kullanılan Türkçe kelimeleri derleyip sınıfa getirir. </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Evde</a:t>
            </a:r>
            <a:r>
              <a:rPr lang="en-US" sz="2056">
                <a:solidFill>
                  <a:srgbClr val="004AAD"/>
                </a:solidFill>
                <a:latin typeface="Poppins"/>
                <a:ea typeface="Poppins"/>
                <a:cs typeface="Poppins"/>
                <a:sym typeface="Poppins"/>
              </a:rPr>
              <a:t> Röportaj:</a:t>
            </a:r>
          </a:p>
          <a:p>
            <a:pPr algn="l" marL="888127" indent="-296042" lvl="2">
              <a:lnSpc>
                <a:spcPts val="2879"/>
              </a:lnSpc>
              <a:spcBef>
                <a:spcPct val="0"/>
              </a:spcBef>
              <a:buFont typeface="Arial"/>
              <a:buChar char="⚬"/>
            </a:pPr>
            <a:r>
              <a:rPr lang="en-US" sz="2056">
                <a:solidFill>
                  <a:srgbClr val="004AAD"/>
                </a:solidFill>
                <a:latin typeface="Poppins"/>
                <a:ea typeface="Poppins"/>
                <a:cs typeface="Poppins"/>
                <a:sym typeface="Poppins"/>
              </a:rPr>
              <a:t> “Anne</a:t>
            </a:r>
            <a:r>
              <a:rPr lang="en-US" sz="2056">
                <a:solidFill>
                  <a:srgbClr val="004AAD"/>
                </a:solidFill>
                <a:latin typeface="Poppins"/>
                <a:ea typeface="Poppins"/>
                <a:cs typeface="Poppins"/>
                <a:sym typeface="Poppins"/>
              </a:rPr>
              <a:t>annen çocukken neler yapardı?” gibi sorularl</a:t>
            </a:r>
            <a:r>
              <a:rPr lang="en-US" sz="2056">
                <a:solidFill>
                  <a:srgbClr val="004AAD"/>
                </a:solidFill>
                <a:latin typeface="Poppins"/>
                <a:ea typeface="Poppins"/>
                <a:cs typeface="Poppins"/>
                <a:sym typeface="Poppins"/>
              </a:rPr>
              <a:t>a kayıt </a:t>
            </a:r>
            <a:r>
              <a:rPr lang="en-US" sz="2056">
                <a:solidFill>
                  <a:srgbClr val="004AAD"/>
                </a:solidFill>
                <a:latin typeface="Poppins"/>
                <a:ea typeface="Poppins"/>
                <a:cs typeface="Poppins"/>
                <a:sym typeface="Poppins"/>
              </a:rPr>
              <a:t>alınır. </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Benim Hikâyem:</a:t>
            </a:r>
          </a:p>
          <a:p>
            <a:pPr algn="l" marL="888127" indent="-296042" lvl="2">
              <a:lnSpc>
                <a:spcPts val="2879"/>
              </a:lnSpc>
              <a:spcBef>
                <a:spcPct val="0"/>
              </a:spcBef>
              <a:buFont typeface="Arial"/>
              <a:buChar char="⚬"/>
            </a:pPr>
            <a:r>
              <a:rPr lang="en-US" sz="2056">
                <a:solidFill>
                  <a:srgbClr val="004AAD"/>
                </a:solidFill>
                <a:latin typeface="Poppins"/>
                <a:ea typeface="Poppins"/>
                <a:cs typeface="Poppins"/>
                <a:sym typeface="Poppins"/>
              </a:rPr>
              <a:t> Öğrenci kendi göç/yaşam hikâyesini yazar.</a:t>
            </a:r>
          </a:p>
          <a:p>
            <a:pPr algn="l">
              <a:lnSpc>
                <a:spcPts val="2879"/>
              </a:lnSpc>
              <a:spcBef>
                <a:spcPct val="0"/>
              </a:spcBef>
            </a:pPr>
          </a:p>
          <a:p>
            <a:pPr algn="l">
              <a:lnSpc>
                <a:spcPts val="2879"/>
              </a:lnSpc>
              <a:spcBef>
                <a:spcPct val="0"/>
              </a:spcBef>
            </a:pPr>
            <a:r>
              <a:rPr lang="en-US" sz="2056">
                <a:solidFill>
                  <a:srgbClr val="004AAD"/>
                </a:solidFill>
                <a:latin typeface="Poppins"/>
                <a:ea typeface="Poppins"/>
                <a:cs typeface="Poppins"/>
                <a:sym typeface="Poppins"/>
              </a:rPr>
              <a:t>👉 Kazanım: Dil + kimlik bağı güçlenir. Kaygıyı azaltır, Türkçeye karşı olumlu tutum geliştirir.</a:t>
            </a:r>
          </a:p>
          <a:p>
            <a:pPr algn="l" marL="0" indent="0" lvl="0">
              <a:lnSpc>
                <a:spcPts val="3338"/>
              </a:lnSpc>
              <a:spcBef>
                <a:spcPct val="0"/>
              </a:spcBef>
            </a:pP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38888" r="0" b="-38888"/>
            </a:stretch>
          </a:blipFill>
        </p:spPr>
      </p:sp>
      <p:grpSp>
        <p:nvGrpSpPr>
          <p:cNvPr name="Group 3" id="3"/>
          <p:cNvGrpSpPr/>
          <p:nvPr/>
        </p:nvGrpSpPr>
        <p:grpSpPr>
          <a:xfrm rot="0">
            <a:off x="0" y="0"/>
            <a:ext cx="4280146" cy="10287000"/>
            <a:chOff x="0" y="0"/>
            <a:chExt cx="1127281" cy="2709333"/>
          </a:xfrm>
        </p:grpSpPr>
        <p:sp>
          <p:nvSpPr>
            <p:cNvPr name="Freeform 4" id="4"/>
            <p:cNvSpPr/>
            <p:nvPr/>
          </p:nvSpPr>
          <p:spPr>
            <a:xfrm flipH="false" flipV="false" rot="0">
              <a:off x="0" y="0"/>
              <a:ext cx="1127281" cy="2709333"/>
            </a:xfrm>
            <a:custGeom>
              <a:avLst/>
              <a:gdLst/>
              <a:ahLst/>
              <a:cxnLst/>
              <a:rect r="r" b="b" t="t" l="l"/>
              <a:pathLst>
                <a:path h="2709333" w="1127281">
                  <a:moveTo>
                    <a:pt x="0" y="0"/>
                  </a:moveTo>
                  <a:lnTo>
                    <a:pt x="1127281" y="0"/>
                  </a:lnTo>
                  <a:lnTo>
                    <a:pt x="1127281" y="2709333"/>
                  </a:lnTo>
                  <a:lnTo>
                    <a:pt x="0" y="2709333"/>
                  </a:lnTo>
                  <a:close/>
                </a:path>
              </a:pathLst>
            </a:custGeom>
            <a:solidFill>
              <a:srgbClr val="FFCB00"/>
            </a:solidFill>
          </p:spPr>
        </p:sp>
        <p:sp>
          <p:nvSpPr>
            <p:cNvPr name="TextBox 5" id="5"/>
            <p:cNvSpPr txBox="true"/>
            <p:nvPr/>
          </p:nvSpPr>
          <p:spPr>
            <a:xfrm>
              <a:off x="0" y="-38100"/>
              <a:ext cx="1127281" cy="2747433"/>
            </a:xfrm>
            <a:prstGeom prst="rect">
              <a:avLst/>
            </a:prstGeom>
          </p:spPr>
          <p:txBody>
            <a:bodyPr anchor="ctr" rtlCol="false" tIns="50800" lIns="50800" bIns="50800" rIns="50800"/>
            <a:lstStyle/>
            <a:p>
              <a:pPr algn="ctr" marL="0" indent="0" lvl="0">
                <a:lnSpc>
                  <a:spcPts val="2659"/>
                </a:lnSpc>
                <a:spcBef>
                  <a:spcPct val="0"/>
                </a:spcBef>
              </a:pPr>
            </a:p>
          </p:txBody>
        </p:sp>
      </p:grpSp>
      <p:sp>
        <p:nvSpPr>
          <p:cNvPr name="Freeform 6" id="6"/>
          <p:cNvSpPr/>
          <p:nvPr/>
        </p:nvSpPr>
        <p:spPr>
          <a:xfrm flipH="false" flipV="false" rot="0">
            <a:off x="4470962" y="8352318"/>
            <a:ext cx="905982" cy="905982"/>
          </a:xfrm>
          <a:custGeom>
            <a:avLst/>
            <a:gdLst/>
            <a:ahLst/>
            <a:cxnLst/>
            <a:rect r="r" b="b" t="t" l="l"/>
            <a:pathLst>
              <a:path h="905982" w="905982">
                <a:moveTo>
                  <a:pt x="0" y="0"/>
                </a:moveTo>
                <a:lnTo>
                  <a:pt x="905982" y="0"/>
                </a:lnTo>
                <a:lnTo>
                  <a:pt x="905982" y="905982"/>
                </a:lnTo>
                <a:lnTo>
                  <a:pt x="0" y="905982"/>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7" id="7"/>
          <p:cNvSpPr txBox="true"/>
          <p:nvPr/>
        </p:nvSpPr>
        <p:spPr>
          <a:xfrm rot="0">
            <a:off x="4470962" y="2990850"/>
            <a:ext cx="11467475" cy="5043134"/>
          </a:xfrm>
          <a:prstGeom prst="rect">
            <a:avLst/>
          </a:prstGeom>
        </p:spPr>
        <p:txBody>
          <a:bodyPr anchor="t" rtlCol="false" tIns="0" lIns="0" bIns="0" rIns="0">
            <a:spAutoFit/>
          </a:bodyPr>
          <a:lstStyle/>
          <a:p>
            <a:pPr algn="l" marL="0" indent="0" lvl="0">
              <a:lnSpc>
                <a:spcPts val="4347"/>
              </a:lnSpc>
              <a:spcBef>
                <a:spcPct val="0"/>
              </a:spcBef>
            </a:pPr>
            <a:r>
              <a:rPr lang="en-US" sz="3105">
                <a:solidFill>
                  <a:srgbClr val="004AAD"/>
                </a:solidFill>
                <a:latin typeface="Poppins"/>
                <a:ea typeface="Poppins"/>
                <a:cs typeface="Poppins"/>
                <a:sym typeface="Poppins"/>
              </a:rPr>
              <a:t>Çocuk yaş grubunda dil </a:t>
            </a:r>
            <a:r>
              <a:rPr lang="en-US" sz="3105">
                <a:solidFill>
                  <a:srgbClr val="004AAD"/>
                </a:solidFill>
                <a:latin typeface="Poppins"/>
                <a:ea typeface="Poppins"/>
                <a:cs typeface="Poppins"/>
                <a:sym typeface="Poppins"/>
              </a:rPr>
              <a:t>öğreniminde oyun, motivasyonu artıran ve kaygıyı azaltan temel araçlardan biridir. Vygotsky’ye göre oyun, çocuğun bilişsel ve sosyal gelişiminde merkezi role sahiptir. İki dilli çocukların Türkçeyi doğal bağlamlarda kullanmaları için oyunlaştırılmış etkinlikler etkili sonuç verir.</a:t>
            </a:r>
          </a:p>
          <a:p>
            <a:pPr algn="l" marL="0" indent="0" lvl="0">
              <a:lnSpc>
                <a:spcPts val="4347"/>
              </a:lnSpc>
              <a:spcBef>
                <a:spcPct val="0"/>
              </a:spcBef>
            </a:pPr>
          </a:p>
          <a:p>
            <a:pPr algn="l" marL="0" indent="0" lvl="0">
              <a:lnSpc>
                <a:spcPts val="4347"/>
              </a:lnSpc>
              <a:spcBef>
                <a:spcPct val="0"/>
              </a:spcBef>
            </a:pPr>
            <a:r>
              <a:rPr lang="en-US" sz="3105">
                <a:solidFill>
                  <a:srgbClr val="004AAD"/>
                </a:solidFill>
                <a:latin typeface="Poppins"/>
                <a:ea typeface="Poppins"/>
                <a:cs typeface="Poppins"/>
                <a:sym typeface="Poppins"/>
              </a:rPr>
              <a:t>Özellikle ilkokul çağındaki çocuklarda etkilidir.</a:t>
            </a:r>
          </a:p>
          <a:p>
            <a:pPr algn="l" marL="0" indent="0" lvl="0">
              <a:lnSpc>
                <a:spcPts val="5040"/>
              </a:lnSpc>
              <a:spcBef>
                <a:spcPct val="0"/>
              </a:spcBef>
            </a:pPr>
          </a:p>
        </p:txBody>
      </p:sp>
      <p:sp>
        <p:nvSpPr>
          <p:cNvPr name="Freeform 8" id="8"/>
          <p:cNvSpPr/>
          <p:nvPr/>
        </p:nvSpPr>
        <p:spPr>
          <a:xfrm flipH="false" flipV="false" rot="0">
            <a:off x="505956" y="458100"/>
            <a:ext cx="712343" cy="817610"/>
          </a:xfrm>
          <a:custGeom>
            <a:avLst/>
            <a:gdLst/>
            <a:ahLst/>
            <a:cxnLst/>
            <a:rect r="r" b="b" t="t" l="l"/>
            <a:pathLst>
              <a:path h="817610" w="712343">
                <a:moveTo>
                  <a:pt x="0" y="0"/>
                </a:moveTo>
                <a:lnTo>
                  <a:pt x="712343" y="0"/>
                </a:lnTo>
                <a:lnTo>
                  <a:pt x="712343" y="817610"/>
                </a:lnTo>
                <a:lnTo>
                  <a:pt x="0" y="81761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9" id="9"/>
          <p:cNvSpPr txBox="true"/>
          <p:nvPr/>
        </p:nvSpPr>
        <p:spPr>
          <a:xfrm rot="0">
            <a:off x="522374" y="1398327"/>
            <a:ext cx="3757772" cy="3282499"/>
          </a:xfrm>
          <a:prstGeom prst="rect">
            <a:avLst/>
          </a:prstGeom>
        </p:spPr>
        <p:txBody>
          <a:bodyPr anchor="t" rtlCol="false" tIns="0" lIns="0" bIns="0" rIns="0">
            <a:spAutoFit/>
          </a:bodyPr>
          <a:lstStyle/>
          <a:p>
            <a:pPr algn="l">
              <a:lnSpc>
                <a:spcPts val="6499"/>
              </a:lnSpc>
            </a:pPr>
            <a:r>
              <a:rPr lang="en-US" sz="4642" b="true">
                <a:solidFill>
                  <a:srgbClr val="004AAD"/>
                </a:solidFill>
                <a:latin typeface="Poppins Bold"/>
                <a:ea typeface="Poppins Bold"/>
                <a:cs typeface="Poppins Bold"/>
                <a:sym typeface="Poppins Bold"/>
              </a:rPr>
              <a:t>3. Oyun Temelli Öğretim</a:t>
            </a:r>
          </a:p>
          <a:p>
            <a:pPr algn="l" marL="0" indent="0" lvl="0">
              <a:lnSpc>
                <a:spcPts val="6499"/>
              </a:lnSpc>
              <a:spcBef>
                <a:spcPct val="0"/>
              </a:spcBef>
            </a:pP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38888" r="0" b="-38888"/>
            </a:stretch>
          </a:blipFill>
        </p:spPr>
      </p:sp>
      <p:grpSp>
        <p:nvGrpSpPr>
          <p:cNvPr name="Group 3" id="3"/>
          <p:cNvGrpSpPr/>
          <p:nvPr/>
        </p:nvGrpSpPr>
        <p:grpSpPr>
          <a:xfrm rot="0">
            <a:off x="0" y="0"/>
            <a:ext cx="4365032" cy="10287000"/>
            <a:chOff x="0" y="0"/>
            <a:chExt cx="1149638" cy="2709333"/>
          </a:xfrm>
        </p:grpSpPr>
        <p:sp>
          <p:nvSpPr>
            <p:cNvPr name="Freeform 4" id="4"/>
            <p:cNvSpPr/>
            <p:nvPr/>
          </p:nvSpPr>
          <p:spPr>
            <a:xfrm flipH="false" flipV="false" rot="0">
              <a:off x="0" y="0"/>
              <a:ext cx="1149638" cy="2709333"/>
            </a:xfrm>
            <a:custGeom>
              <a:avLst/>
              <a:gdLst/>
              <a:ahLst/>
              <a:cxnLst/>
              <a:rect r="r" b="b" t="t" l="l"/>
              <a:pathLst>
                <a:path h="2709333" w="1149638">
                  <a:moveTo>
                    <a:pt x="0" y="0"/>
                  </a:moveTo>
                  <a:lnTo>
                    <a:pt x="1149638" y="0"/>
                  </a:lnTo>
                  <a:lnTo>
                    <a:pt x="1149638" y="2709333"/>
                  </a:lnTo>
                  <a:lnTo>
                    <a:pt x="0" y="2709333"/>
                  </a:lnTo>
                  <a:close/>
                </a:path>
              </a:pathLst>
            </a:custGeom>
            <a:solidFill>
              <a:srgbClr val="FFCB00"/>
            </a:solidFill>
          </p:spPr>
        </p:sp>
        <p:sp>
          <p:nvSpPr>
            <p:cNvPr name="TextBox 5" id="5"/>
            <p:cNvSpPr txBox="true"/>
            <p:nvPr/>
          </p:nvSpPr>
          <p:spPr>
            <a:xfrm>
              <a:off x="0" y="-38100"/>
              <a:ext cx="1149638" cy="2747433"/>
            </a:xfrm>
            <a:prstGeom prst="rect">
              <a:avLst/>
            </a:prstGeom>
          </p:spPr>
          <p:txBody>
            <a:bodyPr anchor="ctr" rtlCol="false" tIns="50800" lIns="50800" bIns="50800" rIns="50800"/>
            <a:lstStyle/>
            <a:p>
              <a:pPr algn="ctr" marL="0" indent="0" lvl="0">
                <a:lnSpc>
                  <a:spcPts val="2659"/>
                </a:lnSpc>
                <a:spcBef>
                  <a:spcPct val="0"/>
                </a:spcBef>
              </a:pPr>
            </a:p>
          </p:txBody>
        </p:sp>
      </p:grpSp>
      <p:sp>
        <p:nvSpPr>
          <p:cNvPr name="Freeform 6" id="6"/>
          <p:cNvSpPr/>
          <p:nvPr/>
        </p:nvSpPr>
        <p:spPr>
          <a:xfrm flipH="false" flipV="false" rot="0">
            <a:off x="505956" y="458100"/>
            <a:ext cx="712343" cy="817610"/>
          </a:xfrm>
          <a:custGeom>
            <a:avLst/>
            <a:gdLst/>
            <a:ahLst/>
            <a:cxnLst/>
            <a:rect r="r" b="b" t="t" l="l"/>
            <a:pathLst>
              <a:path h="817610" w="712343">
                <a:moveTo>
                  <a:pt x="0" y="0"/>
                </a:moveTo>
                <a:lnTo>
                  <a:pt x="712343" y="0"/>
                </a:lnTo>
                <a:lnTo>
                  <a:pt x="712343" y="817610"/>
                </a:lnTo>
                <a:lnTo>
                  <a:pt x="0" y="81761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7" id="7"/>
          <p:cNvSpPr/>
          <p:nvPr/>
        </p:nvSpPr>
        <p:spPr>
          <a:xfrm flipH="false" flipV="false" rot="0">
            <a:off x="4470962" y="8352318"/>
            <a:ext cx="905982" cy="905982"/>
          </a:xfrm>
          <a:custGeom>
            <a:avLst/>
            <a:gdLst/>
            <a:ahLst/>
            <a:cxnLst/>
            <a:rect r="r" b="b" t="t" l="l"/>
            <a:pathLst>
              <a:path h="905982" w="905982">
                <a:moveTo>
                  <a:pt x="0" y="0"/>
                </a:moveTo>
                <a:lnTo>
                  <a:pt x="905982" y="0"/>
                </a:lnTo>
                <a:lnTo>
                  <a:pt x="905982" y="905982"/>
                </a:lnTo>
                <a:lnTo>
                  <a:pt x="0" y="905982"/>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8" id="8"/>
          <p:cNvSpPr txBox="true"/>
          <p:nvPr/>
        </p:nvSpPr>
        <p:spPr>
          <a:xfrm rot="0">
            <a:off x="4566054" y="2634764"/>
            <a:ext cx="4933979" cy="2605294"/>
          </a:xfrm>
          <a:prstGeom prst="rect">
            <a:avLst/>
          </a:prstGeom>
        </p:spPr>
        <p:txBody>
          <a:bodyPr anchor="t" rtlCol="false" tIns="0" lIns="0" bIns="0" rIns="0">
            <a:spAutoFit/>
          </a:bodyPr>
          <a:lstStyle/>
          <a:p>
            <a:pPr algn="l" marL="0" indent="0" lvl="0">
              <a:lnSpc>
                <a:spcPts val="2879"/>
              </a:lnSpc>
              <a:spcBef>
                <a:spcPct val="0"/>
              </a:spcBef>
            </a:pPr>
            <a:r>
              <a:rPr lang="en-US" sz="2056">
                <a:solidFill>
                  <a:srgbClr val="004AAD"/>
                </a:solidFill>
                <a:latin typeface="Poppins"/>
                <a:ea typeface="Poppins"/>
                <a:cs typeface="Poppins"/>
                <a:sym typeface="Poppins"/>
              </a:rPr>
              <a:t>Tekn</a:t>
            </a:r>
            <a:r>
              <a:rPr lang="en-US" sz="2056">
                <a:solidFill>
                  <a:srgbClr val="004AAD"/>
                </a:solidFill>
                <a:latin typeface="Poppins"/>
                <a:ea typeface="Poppins"/>
                <a:cs typeface="Poppins"/>
                <a:sym typeface="Poppins"/>
              </a:rPr>
              <a:t>ikler:</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Kelime kartları</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Hafıza oyunları</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Eş</a:t>
            </a:r>
            <a:r>
              <a:rPr lang="en-US" sz="2056">
                <a:solidFill>
                  <a:srgbClr val="004AAD"/>
                </a:solidFill>
                <a:latin typeface="Poppins"/>
                <a:ea typeface="Poppins"/>
                <a:cs typeface="Poppins"/>
                <a:sym typeface="Poppins"/>
              </a:rPr>
              <a:t>leştirme</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Drama oyun</a:t>
            </a:r>
            <a:r>
              <a:rPr lang="en-US" sz="2056">
                <a:solidFill>
                  <a:srgbClr val="004AAD"/>
                </a:solidFill>
                <a:latin typeface="Poppins"/>
                <a:ea typeface="Poppins"/>
                <a:cs typeface="Poppins"/>
                <a:sym typeface="Poppins"/>
              </a:rPr>
              <a:t>ları</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Dijital dil oyunları</a:t>
            </a:r>
          </a:p>
          <a:p>
            <a:pPr algn="l" marL="0" indent="0" lvl="0">
              <a:lnSpc>
                <a:spcPts val="3338"/>
              </a:lnSpc>
              <a:spcBef>
                <a:spcPct val="0"/>
              </a:spcBef>
            </a:pPr>
          </a:p>
        </p:txBody>
      </p:sp>
      <p:sp>
        <p:nvSpPr>
          <p:cNvPr name="TextBox 9" id="9"/>
          <p:cNvSpPr txBox="true"/>
          <p:nvPr/>
        </p:nvSpPr>
        <p:spPr>
          <a:xfrm rot="0">
            <a:off x="522374" y="1398327"/>
            <a:ext cx="3757772" cy="2463349"/>
          </a:xfrm>
          <a:prstGeom prst="rect">
            <a:avLst/>
          </a:prstGeom>
        </p:spPr>
        <p:txBody>
          <a:bodyPr anchor="t" rtlCol="false" tIns="0" lIns="0" bIns="0" rIns="0">
            <a:spAutoFit/>
          </a:bodyPr>
          <a:lstStyle/>
          <a:p>
            <a:pPr algn="l" marL="0" indent="0" lvl="0">
              <a:lnSpc>
                <a:spcPts val="6499"/>
              </a:lnSpc>
              <a:spcBef>
                <a:spcPct val="0"/>
              </a:spcBef>
            </a:pPr>
            <a:r>
              <a:rPr lang="en-US" b="true" sz="4642">
                <a:solidFill>
                  <a:srgbClr val="004AAD"/>
                </a:solidFill>
                <a:latin typeface="Poppins Bold"/>
                <a:ea typeface="Poppins Bold"/>
                <a:cs typeface="Poppins Bold"/>
                <a:sym typeface="Poppins Bold"/>
              </a:rPr>
              <a:t>3. Oyun Temelli Öğretim</a:t>
            </a:r>
          </a:p>
        </p:txBody>
      </p:sp>
      <p:sp>
        <p:nvSpPr>
          <p:cNvPr name="TextBox 10" id="10"/>
          <p:cNvSpPr txBox="true"/>
          <p:nvPr/>
        </p:nvSpPr>
        <p:spPr>
          <a:xfrm rot="0">
            <a:off x="9866480" y="2634764"/>
            <a:ext cx="7651839" cy="3699206"/>
          </a:xfrm>
          <a:prstGeom prst="rect">
            <a:avLst/>
          </a:prstGeom>
        </p:spPr>
        <p:txBody>
          <a:bodyPr anchor="t" rtlCol="false" tIns="0" lIns="0" bIns="0" rIns="0">
            <a:spAutoFit/>
          </a:bodyPr>
          <a:lstStyle/>
          <a:p>
            <a:pPr algn="l">
              <a:lnSpc>
                <a:spcPts val="2879"/>
              </a:lnSpc>
            </a:pPr>
            <a:r>
              <a:rPr lang="en-US" sz="2056">
                <a:solidFill>
                  <a:srgbClr val="004AAD"/>
                </a:solidFill>
                <a:latin typeface="Poppins"/>
                <a:ea typeface="Poppins"/>
                <a:cs typeface="Poppins"/>
                <a:sym typeface="Poppins"/>
              </a:rPr>
              <a:t>Etkinlik Örnekleri:</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Kelime Avı</a:t>
            </a:r>
            <a:r>
              <a:rPr lang="en-US" sz="2056">
                <a:solidFill>
                  <a:srgbClr val="004AAD"/>
                </a:solidFill>
                <a:latin typeface="Poppins"/>
                <a:ea typeface="Poppins"/>
                <a:cs typeface="Poppins"/>
                <a:sym typeface="Poppins"/>
              </a:rPr>
              <a:t>:</a:t>
            </a:r>
          </a:p>
          <a:p>
            <a:pPr algn="l" marL="888127" indent="-296042" lvl="2">
              <a:lnSpc>
                <a:spcPts val="2879"/>
              </a:lnSpc>
              <a:spcBef>
                <a:spcPct val="0"/>
              </a:spcBef>
              <a:buFont typeface="Arial"/>
              <a:buChar char="⚬"/>
            </a:pPr>
            <a:r>
              <a:rPr lang="en-US" sz="2056">
                <a:solidFill>
                  <a:srgbClr val="004AAD"/>
                </a:solidFill>
                <a:latin typeface="Poppins"/>
                <a:ea typeface="Poppins"/>
                <a:cs typeface="Poppins"/>
                <a:sym typeface="Poppins"/>
              </a:rPr>
              <a:t> Sınıfa saklanan kelimeler bulunur ve cümle kurulur. </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Tabu (Türkç</a:t>
            </a:r>
            <a:r>
              <a:rPr lang="en-US" sz="2056">
                <a:solidFill>
                  <a:srgbClr val="004AAD"/>
                </a:solidFill>
                <a:latin typeface="Poppins"/>
                <a:ea typeface="Poppins"/>
                <a:cs typeface="Poppins"/>
                <a:sym typeface="Poppins"/>
              </a:rPr>
              <a:t>e</a:t>
            </a:r>
            <a:r>
              <a:rPr lang="en-US" sz="2056">
                <a:solidFill>
                  <a:srgbClr val="004AAD"/>
                </a:solidFill>
                <a:latin typeface="Poppins"/>
                <a:ea typeface="Poppins"/>
                <a:cs typeface="Poppins"/>
                <a:sym typeface="Poppins"/>
              </a:rPr>
              <a:t> Versiyon):</a:t>
            </a:r>
          </a:p>
          <a:p>
            <a:pPr algn="l" marL="888127" indent="-296042" lvl="2">
              <a:lnSpc>
                <a:spcPts val="2879"/>
              </a:lnSpc>
              <a:spcBef>
                <a:spcPct val="0"/>
              </a:spcBef>
              <a:buFont typeface="Arial"/>
              <a:buChar char="⚬"/>
            </a:pPr>
            <a:r>
              <a:rPr lang="en-US" sz="2056">
                <a:solidFill>
                  <a:srgbClr val="004AAD"/>
                </a:solidFill>
                <a:latin typeface="Poppins"/>
                <a:ea typeface="Poppins"/>
                <a:cs typeface="Poppins"/>
                <a:sym typeface="Poppins"/>
              </a:rPr>
              <a:t> Y</a:t>
            </a:r>
            <a:r>
              <a:rPr lang="en-US" sz="2056">
                <a:solidFill>
                  <a:srgbClr val="004AAD"/>
                </a:solidFill>
                <a:latin typeface="Poppins"/>
                <a:ea typeface="Poppins"/>
                <a:cs typeface="Poppins"/>
                <a:sym typeface="Poppins"/>
              </a:rPr>
              <a:t>asaklı kelimeleri kullanmadan anl</a:t>
            </a:r>
            <a:r>
              <a:rPr lang="en-US" sz="2056">
                <a:solidFill>
                  <a:srgbClr val="004AAD"/>
                </a:solidFill>
                <a:latin typeface="Poppins"/>
                <a:ea typeface="Poppins"/>
                <a:cs typeface="Poppins"/>
                <a:sym typeface="Poppins"/>
              </a:rPr>
              <a:t>atım yapı</a:t>
            </a:r>
            <a:r>
              <a:rPr lang="en-US" sz="2056">
                <a:solidFill>
                  <a:srgbClr val="004AAD"/>
                </a:solidFill>
                <a:latin typeface="Poppins"/>
                <a:ea typeface="Poppins"/>
                <a:cs typeface="Poppins"/>
                <a:sym typeface="Poppins"/>
              </a:rPr>
              <a:t>lır. </a:t>
            </a:r>
          </a:p>
          <a:p>
            <a:pPr algn="l" marL="444063" indent="-222032" lvl="1">
              <a:lnSpc>
                <a:spcPts val="2879"/>
              </a:lnSpc>
              <a:spcBef>
                <a:spcPct val="0"/>
              </a:spcBef>
              <a:buFont typeface="Arial"/>
              <a:buChar char="•"/>
            </a:pPr>
            <a:r>
              <a:rPr lang="en-US" sz="2056">
                <a:solidFill>
                  <a:srgbClr val="004AAD"/>
                </a:solidFill>
                <a:latin typeface="Poppins"/>
                <a:ea typeface="Poppins"/>
                <a:cs typeface="Poppins"/>
                <a:sym typeface="Poppins"/>
              </a:rPr>
              <a:t>Dij</a:t>
            </a:r>
            <a:r>
              <a:rPr lang="en-US" sz="2056">
                <a:solidFill>
                  <a:srgbClr val="004AAD"/>
                </a:solidFill>
                <a:latin typeface="Poppins"/>
                <a:ea typeface="Poppins"/>
                <a:cs typeface="Poppins"/>
                <a:sym typeface="Poppins"/>
              </a:rPr>
              <a:t>ital Oyunlar:</a:t>
            </a:r>
          </a:p>
          <a:p>
            <a:pPr algn="l" marL="888127" indent="-296042" lvl="2">
              <a:lnSpc>
                <a:spcPts val="2879"/>
              </a:lnSpc>
              <a:spcBef>
                <a:spcPct val="0"/>
              </a:spcBef>
              <a:buFont typeface="Arial"/>
              <a:buChar char="⚬"/>
            </a:pPr>
            <a:r>
              <a:rPr lang="en-US" sz="2056">
                <a:solidFill>
                  <a:srgbClr val="004AAD"/>
                </a:solidFill>
                <a:latin typeface="Poppins"/>
                <a:ea typeface="Poppins"/>
                <a:cs typeface="Poppins"/>
                <a:sym typeface="Poppins"/>
              </a:rPr>
              <a:t> Kelime eşleştirme uygulamaları. </a:t>
            </a:r>
          </a:p>
          <a:p>
            <a:pPr algn="l" marL="888127" indent="-296042" lvl="2">
              <a:lnSpc>
                <a:spcPts val="2879"/>
              </a:lnSpc>
              <a:spcBef>
                <a:spcPct val="0"/>
              </a:spcBef>
              <a:buFont typeface="Arial"/>
              <a:buChar char="⚬"/>
            </a:pPr>
          </a:p>
          <a:p>
            <a:pPr algn="l">
              <a:lnSpc>
                <a:spcPts val="2879"/>
              </a:lnSpc>
              <a:spcBef>
                <a:spcPct val="0"/>
              </a:spcBef>
            </a:pPr>
            <a:r>
              <a:rPr lang="en-US" sz="2056">
                <a:solidFill>
                  <a:srgbClr val="004AAD"/>
                </a:solidFill>
                <a:latin typeface="Poppins"/>
                <a:ea typeface="Poppins"/>
                <a:cs typeface="Poppins"/>
                <a:sym typeface="Poppins"/>
              </a:rPr>
              <a:t>👉 Kazanım: Motivasyon artar, öğrenme kalıcı olur.</a:t>
            </a:r>
          </a:p>
          <a:p>
            <a:pPr algn="l" marL="0" indent="0" lvl="0">
              <a:lnSpc>
                <a:spcPts val="3338"/>
              </a:lnSpc>
              <a:spcBef>
                <a:spcPct val="0"/>
              </a:spcBef>
            </a:p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DAHILFHWND8</dc:identifier>
  <dcterms:modified xsi:type="dcterms:W3CDTF">2011-08-01T06:04:30Z</dcterms:modified>
  <cp:revision>1</cp:revision>
  <dc:title>Avrupa’da Türkçenin öğretimi</dc:title>
</cp:coreProperties>
</file>