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1"/>
  </p:notesMasterIdLst>
  <p:sldIdLst>
    <p:sldId id="256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9" r:id="rId12"/>
    <p:sldId id="270" r:id="rId13"/>
    <p:sldId id="271" r:id="rId14"/>
    <p:sldId id="272" r:id="rId15"/>
    <p:sldId id="273" r:id="rId16"/>
    <p:sldId id="274" r:id="rId17"/>
    <p:sldId id="275" r:id="rId18"/>
    <p:sldId id="276" r:id="rId19"/>
    <p:sldId id="277" r:id="rId20"/>
    <p:sldId id="278" r:id="rId21"/>
    <p:sldId id="279" r:id="rId22"/>
    <p:sldId id="280" r:id="rId23"/>
    <p:sldId id="281" r:id="rId24"/>
    <p:sldId id="282" r:id="rId25"/>
    <p:sldId id="283" r:id="rId26"/>
    <p:sldId id="284" r:id="rId27"/>
    <p:sldId id="285" r:id="rId28"/>
    <p:sldId id="286" r:id="rId29"/>
    <p:sldId id="287" r:id="rId30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463"/>
    <p:restoredTop sz="96260"/>
  </p:normalViewPr>
  <p:slideViewPr>
    <p:cSldViewPr snapToGrid="0" snapToObjects="1">
      <p:cViewPr varScale="1">
        <p:scale>
          <a:sx n="113" d="100"/>
          <a:sy n="113" d="100"/>
        </p:scale>
        <p:origin x="184" y="3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66266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mnt/data/a_clean_vector_illustration_style_educational_tech.png"/>
          <p:cNvPicPr>
            <a:picLocks noChangeAspect="1"/>
          </p:cNvPicPr>
          <p:nvPr/>
        </p:nvPicPr>
        <p:blipFill>
          <a:blip r:embed="rId3"/>
          <a:srcRect t="25" b="25"/>
          <a:stretch/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0B1F33">
              <a:alpha val="80000"/>
            </a:srgbClr>
          </a:solidFill>
          <a:ln w="12700">
            <a:solidFill>
              <a:srgbClr val="0B1F33">
                <a:alpha val="0"/>
              </a:srgbClr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4" name="Shape 1"/>
          <p:cNvSpPr/>
          <p:nvPr/>
        </p:nvSpPr>
        <p:spPr>
          <a:xfrm>
            <a:off x="0" y="86061"/>
            <a:ext cx="12191695" cy="6858000"/>
          </a:xfrm>
          <a:prstGeom prst="rect">
            <a:avLst/>
          </a:prstGeom>
          <a:solidFill>
            <a:srgbClr val="0B1F33">
              <a:alpha val="42000"/>
            </a:srgbClr>
          </a:solidFill>
          <a:ln w="12700">
            <a:solidFill>
              <a:srgbClr val="0B1F33">
                <a:alpha val="0"/>
              </a:srgbClr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5" name="Text 2"/>
          <p:cNvSpPr/>
          <p:nvPr/>
        </p:nvSpPr>
        <p:spPr>
          <a:xfrm>
            <a:off x="658368" y="566928"/>
            <a:ext cx="68580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E4B363"/>
                </a:solidFill>
              </a:rPr>
              <a:t>ÜLKEM YANIMDA • TTK ÖĞRETMEN EĞİTİMİ</a:t>
            </a:r>
            <a:endParaRPr lang="en-US" sz="1100" dirty="0"/>
          </a:p>
        </p:txBody>
      </p:sp>
      <p:sp>
        <p:nvSpPr>
          <p:cNvPr id="6" name="Text 3"/>
          <p:cNvSpPr/>
          <p:nvPr/>
        </p:nvSpPr>
        <p:spPr>
          <a:xfrm>
            <a:off x="658368" y="1097280"/>
            <a:ext cx="8595360" cy="141732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0" indent="0">
              <a:buNone/>
            </a:pPr>
            <a:r>
              <a:rPr lang="en-US" sz="4200" b="1" dirty="0">
                <a:solidFill>
                  <a:srgbClr val="FFFFF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Avrupa Bağlamlarında Türkçe ve Türk Kültürü Öğretimi</a:t>
            </a:r>
            <a:endParaRPr lang="en-US" sz="4200" dirty="0"/>
          </a:p>
        </p:txBody>
      </p:sp>
      <p:sp>
        <p:nvSpPr>
          <p:cNvPr id="7" name="Shape 4"/>
          <p:cNvSpPr/>
          <p:nvPr/>
        </p:nvSpPr>
        <p:spPr>
          <a:xfrm>
            <a:off x="694944" y="2788920"/>
            <a:ext cx="1965960" cy="0"/>
          </a:xfrm>
          <a:prstGeom prst="line">
            <a:avLst/>
          </a:prstGeom>
          <a:noFill/>
          <a:ln w="38100">
            <a:solidFill>
              <a:srgbClr val="E4B363"/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8" name="Text 5"/>
          <p:cNvSpPr/>
          <p:nvPr/>
        </p:nvSpPr>
        <p:spPr>
          <a:xfrm>
            <a:off x="658368" y="3063240"/>
            <a:ext cx="8046720" cy="676656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0" indent="0">
              <a:buNone/>
            </a:pPr>
            <a:r>
              <a:rPr lang="en-US" sz="2000" dirty="0">
                <a:solidFill>
                  <a:srgbClr val="FBF8F1"/>
                </a:solidFill>
              </a:rPr>
              <a:t>Çok dillilik politikalarından sınıf içi uygulamaya: alfabe, telaffuz ve okuryazarlık kararları</a:t>
            </a:r>
            <a:endParaRPr lang="en-US" sz="2000" dirty="0"/>
          </a:p>
        </p:txBody>
      </p:sp>
      <p:sp>
        <p:nvSpPr>
          <p:cNvPr id="9" name="Text 6"/>
          <p:cNvSpPr/>
          <p:nvPr/>
        </p:nvSpPr>
        <p:spPr>
          <a:xfrm>
            <a:off x="658368" y="6144768"/>
            <a:ext cx="53035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00" dirty="0">
                <a:solidFill>
                  <a:srgbClr val="FBF8F1"/>
                </a:solidFill>
              </a:rPr>
              <a:t>Dr. Büşra AKGÜN EZİN- </a:t>
            </a:r>
            <a:r>
              <a:rPr lang="en-US" sz="1300" dirty="0" err="1">
                <a:solidFill>
                  <a:srgbClr val="FBF8F1"/>
                </a:solidFill>
              </a:rPr>
              <a:t>Millî</a:t>
            </a:r>
            <a:r>
              <a:rPr lang="en-US" sz="1300" dirty="0">
                <a:solidFill>
                  <a:srgbClr val="FBF8F1"/>
                </a:solidFill>
              </a:rPr>
              <a:t> </a:t>
            </a:r>
            <a:r>
              <a:rPr lang="en-US" sz="1300" dirty="0" err="1">
                <a:solidFill>
                  <a:srgbClr val="FBF8F1"/>
                </a:solidFill>
              </a:rPr>
              <a:t>Eğitim</a:t>
            </a:r>
            <a:r>
              <a:rPr lang="en-US" sz="1300" dirty="0">
                <a:solidFill>
                  <a:srgbClr val="FBF8F1"/>
                </a:solidFill>
              </a:rPr>
              <a:t> Uzmanı</a:t>
            </a:r>
            <a:endParaRPr lang="en-US" sz="1300" dirty="0"/>
          </a:p>
        </p:txBody>
      </p:sp>
      <p:sp>
        <p:nvSpPr>
          <p:cNvPr id="10" name="Text 7"/>
          <p:cNvSpPr/>
          <p:nvPr/>
        </p:nvSpPr>
        <p:spPr>
          <a:xfrm>
            <a:off x="11521440" y="6419088"/>
            <a:ext cx="36576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6B7C86"/>
                </a:solidFill>
              </a:rPr>
              <a:t>01</a:t>
            </a:r>
            <a:endParaRPr lang="en-US" sz="9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bg>
      <p:bgPr>
        <a:solidFill>
          <a:srgbClr val="FBF8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BF8F1"/>
          </a:solidFill>
          <a:ln w="12700">
            <a:solidFill>
              <a:srgbClr val="FBF8F1">
                <a:alpha val="0"/>
              </a:srgbClr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3" name="Shape 1"/>
          <p:cNvSpPr/>
          <p:nvPr/>
        </p:nvSpPr>
        <p:spPr>
          <a:xfrm>
            <a:off x="0" y="0"/>
            <a:ext cx="164592" cy="6858000"/>
          </a:xfrm>
          <a:prstGeom prst="rect">
            <a:avLst/>
          </a:prstGeom>
          <a:solidFill>
            <a:srgbClr val="102A43"/>
          </a:solidFill>
          <a:ln w="12700">
            <a:solidFill>
              <a:srgbClr val="102A43">
                <a:alpha val="0"/>
              </a:srgbClr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4" name="Shape 2"/>
          <p:cNvSpPr/>
          <p:nvPr/>
        </p:nvSpPr>
        <p:spPr>
          <a:xfrm>
            <a:off x="164592" y="0"/>
            <a:ext cx="45720" cy="6858000"/>
          </a:xfrm>
          <a:prstGeom prst="rect">
            <a:avLst/>
          </a:prstGeom>
          <a:solidFill>
            <a:srgbClr val="C27A3D"/>
          </a:solidFill>
          <a:ln w="12700">
            <a:solidFill>
              <a:srgbClr val="C27A3D">
                <a:alpha val="0"/>
              </a:srgbClr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6" name="Text 4"/>
          <p:cNvSpPr/>
          <p:nvPr/>
        </p:nvSpPr>
        <p:spPr>
          <a:xfrm>
            <a:off x="658368" y="530352"/>
            <a:ext cx="10241280" cy="50292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0" indent="0">
              <a:buNone/>
            </a:pPr>
            <a:r>
              <a:rPr lang="en-US" sz="3000" b="1" dirty="0">
                <a:solidFill>
                  <a:srgbClr val="102A43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Karadağ ve Bosna-Hersek: sesçil sistemler güçlü köprüdür</a:t>
            </a:r>
            <a:endParaRPr lang="en-US" sz="3000" dirty="0"/>
          </a:p>
        </p:txBody>
      </p:sp>
      <p:sp>
        <p:nvSpPr>
          <p:cNvPr id="7" name="Text 5"/>
          <p:cNvSpPr/>
          <p:nvPr/>
        </p:nvSpPr>
        <p:spPr>
          <a:xfrm>
            <a:off x="868680" y="1234440"/>
            <a:ext cx="10058400" cy="64008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marL="0" indent="0">
              <a:buNone/>
            </a:pPr>
            <a:r>
              <a:rPr lang="en-US" sz="2200" dirty="0">
                <a:solidFill>
                  <a:srgbClr val="0B1F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Balkan dillerinde sesçil okuma-yazma deneyimi ve işaretli harfler Türkçe öğretimi için önemli avantaj sağlayabilir.</a:t>
            </a:r>
            <a:endParaRPr lang="en-US" sz="2200" dirty="0"/>
          </a:p>
        </p:txBody>
      </p:sp>
      <p:sp>
        <p:nvSpPr>
          <p:cNvPr id="8" name="Shape 6"/>
          <p:cNvSpPr/>
          <p:nvPr/>
        </p:nvSpPr>
        <p:spPr>
          <a:xfrm>
            <a:off x="960120" y="2423160"/>
            <a:ext cx="4434840" cy="777240"/>
          </a:xfrm>
          <a:prstGeom prst="roundRect">
            <a:avLst>
              <a:gd name="adj" fmla="val 14118"/>
            </a:avLst>
          </a:prstGeom>
          <a:solidFill>
            <a:srgbClr val="EAF3F2"/>
          </a:solidFill>
          <a:ln w="12700">
            <a:solidFill>
              <a:srgbClr val="3AA6A4"/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9" name="Text 7"/>
          <p:cNvSpPr/>
          <p:nvPr/>
        </p:nvSpPr>
        <p:spPr>
          <a:xfrm>
            <a:off x="1188720" y="2532888"/>
            <a:ext cx="1828800" cy="256032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marL="0" indent="0">
              <a:buNone/>
            </a:pPr>
            <a:r>
              <a:rPr lang="en-US" sz="2200" b="1" dirty="0">
                <a:solidFill>
                  <a:srgbClr val="0E7C7B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š → ş</a:t>
            </a:r>
            <a:endParaRPr lang="en-US" sz="2200" dirty="0"/>
          </a:p>
        </p:txBody>
      </p:sp>
      <p:sp>
        <p:nvSpPr>
          <p:cNvPr id="10" name="Text 8"/>
          <p:cNvSpPr/>
          <p:nvPr/>
        </p:nvSpPr>
        <p:spPr>
          <a:xfrm>
            <a:off x="3108960" y="2624328"/>
            <a:ext cx="2011680" cy="219456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marL="0" indent="0">
              <a:buNone/>
            </a:pPr>
            <a:r>
              <a:rPr lang="en-US" sz="1600" dirty="0">
                <a:solidFill>
                  <a:srgbClr val="314B5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şeker, şaka</a:t>
            </a:r>
            <a:endParaRPr lang="en-US" sz="1600" dirty="0"/>
          </a:p>
        </p:txBody>
      </p:sp>
      <p:sp>
        <p:nvSpPr>
          <p:cNvPr id="11" name="Shape 9"/>
          <p:cNvSpPr/>
          <p:nvPr/>
        </p:nvSpPr>
        <p:spPr>
          <a:xfrm>
            <a:off x="6172200" y="2423160"/>
            <a:ext cx="4434840" cy="777240"/>
          </a:xfrm>
          <a:prstGeom prst="roundRect">
            <a:avLst>
              <a:gd name="adj" fmla="val 14118"/>
            </a:avLst>
          </a:prstGeom>
          <a:solidFill>
            <a:srgbClr val="EAF3F2"/>
          </a:solidFill>
          <a:ln w="12700">
            <a:solidFill>
              <a:srgbClr val="3AA6A4"/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12" name="Text 10"/>
          <p:cNvSpPr/>
          <p:nvPr/>
        </p:nvSpPr>
        <p:spPr>
          <a:xfrm>
            <a:off x="6400800" y="2532888"/>
            <a:ext cx="1828800" cy="256032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marL="0" indent="0">
              <a:buNone/>
            </a:pPr>
            <a:r>
              <a:rPr lang="en-US" sz="2200" b="1" dirty="0">
                <a:solidFill>
                  <a:srgbClr val="0E7C7B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č / ć → ç</a:t>
            </a:r>
            <a:endParaRPr lang="en-US" sz="2200" dirty="0"/>
          </a:p>
        </p:txBody>
      </p:sp>
      <p:sp>
        <p:nvSpPr>
          <p:cNvPr id="13" name="Text 11"/>
          <p:cNvSpPr/>
          <p:nvPr/>
        </p:nvSpPr>
        <p:spPr>
          <a:xfrm>
            <a:off x="8321040" y="2624328"/>
            <a:ext cx="2011680" cy="219456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marL="0" indent="0">
              <a:buNone/>
            </a:pPr>
            <a:r>
              <a:rPr lang="en-US" sz="1600" dirty="0">
                <a:solidFill>
                  <a:srgbClr val="314B5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çay, çocuk</a:t>
            </a:r>
            <a:endParaRPr lang="en-US" sz="1600" dirty="0"/>
          </a:p>
        </p:txBody>
      </p:sp>
      <p:sp>
        <p:nvSpPr>
          <p:cNvPr id="14" name="Shape 12"/>
          <p:cNvSpPr/>
          <p:nvPr/>
        </p:nvSpPr>
        <p:spPr>
          <a:xfrm>
            <a:off x="960120" y="3657600"/>
            <a:ext cx="4434840" cy="777240"/>
          </a:xfrm>
          <a:prstGeom prst="roundRect">
            <a:avLst>
              <a:gd name="adj" fmla="val 14118"/>
            </a:avLst>
          </a:prstGeom>
          <a:solidFill>
            <a:srgbClr val="EAF3F2"/>
          </a:solidFill>
          <a:ln w="12700">
            <a:solidFill>
              <a:srgbClr val="3AA6A4"/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15" name="Text 13"/>
          <p:cNvSpPr/>
          <p:nvPr/>
        </p:nvSpPr>
        <p:spPr>
          <a:xfrm>
            <a:off x="1188720" y="3767328"/>
            <a:ext cx="1828800" cy="256032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marL="0" indent="0">
              <a:buNone/>
            </a:pPr>
            <a:r>
              <a:rPr lang="en-US" sz="2200" b="1" dirty="0">
                <a:solidFill>
                  <a:srgbClr val="0E7C7B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dž / đ → c</a:t>
            </a:r>
            <a:endParaRPr lang="en-US" sz="2200" dirty="0"/>
          </a:p>
        </p:txBody>
      </p:sp>
      <p:sp>
        <p:nvSpPr>
          <p:cNvPr id="16" name="Text 14"/>
          <p:cNvSpPr/>
          <p:nvPr/>
        </p:nvSpPr>
        <p:spPr>
          <a:xfrm>
            <a:off x="3108960" y="3858768"/>
            <a:ext cx="2011680" cy="219456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marL="0" indent="0">
              <a:buNone/>
            </a:pPr>
            <a:r>
              <a:rPr lang="en-US" sz="1600" dirty="0">
                <a:solidFill>
                  <a:srgbClr val="314B5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cam, gece</a:t>
            </a:r>
            <a:endParaRPr lang="en-US" sz="1600" dirty="0"/>
          </a:p>
        </p:txBody>
      </p:sp>
      <p:sp>
        <p:nvSpPr>
          <p:cNvPr id="17" name="Shape 15"/>
          <p:cNvSpPr/>
          <p:nvPr/>
        </p:nvSpPr>
        <p:spPr>
          <a:xfrm>
            <a:off x="6172200" y="3657600"/>
            <a:ext cx="4434840" cy="777240"/>
          </a:xfrm>
          <a:prstGeom prst="roundRect">
            <a:avLst>
              <a:gd name="adj" fmla="val 14118"/>
            </a:avLst>
          </a:prstGeom>
          <a:solidFill>
            <a:srgbClr val="F6EAE6"/>
          </a:solidFill>
          <a:ln w="12700">
            <a:solidFill>
              <a:srgbClr val="B6403A"/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18" name="Text 16"/>
          <p:cNvSpPr/>
          <p:nvPr/>
        </p:nvSpPr>
        <p:spPr>
          <a:xfrm>
            <a:off x="6400800" y="3767328"/>
            <a:ext cx="1828800" cy="256032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marL="0" indent="0">
              <a:buNone/>
            </a:pPr>
            <a:r>
              <a:rPr lang="en-US" sz="2200" b="1" dirty="0">
                <a:solidFill>
                  <a:srgbClr val="B6403A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c ≠ Türkçe c</a:t>
            </a:r>
            <a:endParaRPr lang="en-US" sz="2200" dirty="0"/>
          </a:p>
        </p:txBody>
      </p:sp>
      <p:sp>
        <p:nvSpPr>
          <p:cNvPr id="19" name="Text 17"/>
          <p:cNvSpPr/>
          <p:nvPr/>
        </p:nvSpPr>
        <p:spPr>
          <a:xfrm>
            <a:off x="8321040" y="3858768"/>
            <a:ext cx="2011680" cy="219456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marL="0" indent="0">
              <a:buNone/>
            </a:pPr>
            <a:r>
              <a:rPr lang="en-US" sz="1600" dirty="0">
                <a:solidFill>
                  <a:srgbClr val="314B5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yerel c çoğu zaman /ts/</a:t>
            </a:r>
            <a:endParaRPr lang="en-US" sz="1600" dirty="0"/>
          </a:p>
        </p:txBody>
      </p:sp>
      <p:sp>
        <p:nvSpPr>
          <p:cNvPr id="20" name="Text 18"/>
          <p:cNvSpPr/>
          <p:nvPr/>
        </p:nvSpPr>
        <p:spPr>
          <a:xfrm>
            <a:off x="960120" y="5349240"/>
            <a:ext cx="9509760" cy="50292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marL="0" indent="0">
              <a:buNone/>
            </a:pPr>
            <a:r>
              <a:rPr lang="en-US" sz="1800" b="1" dirty="0">
                <a:solidFill>
                  <a:srgbClr val="C27A3D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Cyrillic deneyimi olan öğrencilerde Türkçe Latin alfabesi ayrı ve net bir sistem olarak gösterilmelidir.</a:t>
            </a:r>
            <a:endParaRPr lang="en-US" sz="1800" dirty="0"/>
          </a:p>
        </p:txBody>
      </p:sp>
      <p:sp>
        <p:nvSpPr>
          <p:cNvPr id="21" name="Text 19"/>
          <p:cNvSpPr/>
          <p:nvPr/>
        </p:nvSpPr>
        <p:spPr>
          <a:xfrm>
            <a:off x="11521440" y="6419088"/>
            <a:ext cx="36576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6B7C86"/>
                </a:solidFill>
              </a:rPr>
              <a:t>12</a:t>
            </a:r>
            <a:endParaRPr lang="en-US" sz="9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">
    <p:bg>
      <p:bgPr>
        <a:solidFill>
          <a:srgbClr val="FBF8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BF8F1"/>
          </a:solidFill>
          <a:ln w="12700">
            <a:solidFill>
              <a:srgbClr val="FBF8F1">
                <a:alpha val="0"/>
              </a:srgbClr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3" name="Shape 1"/>
          <p:cNvSpPr/>
          <p:nvPr/>
        </p:nvSpPr>
        <p:spPr>
          <a:xfrm>
            <a:off x="0" y="0"/>
            <a:ext cx="164592" cy="6858000"/>
          </a:xfrm>
          <a:prstGeom prst="rect">
            <a:avLst/>
          </a:prstGeom>
          <a:solidFill>
            <a:srgbClr val="102A43"/>
          </a:solidFill>
          <a:ln w="12700">
            <a:solidFill>
              <a:srgbClr val="102A43">
                <a:alpha val="0"/>
              </a:srgbClr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4" name="Shape 2"/>
          <p:cNvSpPr/>
          <p:nvPr/>
        </p:nvSpPr>
        <p:spPr>
          <a:xfrm>
            <a:off x="164592" y="0"/>
            <a:ext cx="45720" cy="6858000"/>
          </a:xfrm>
          <a:prstGeom prst="rect">
            <a:avLst/>
          </a:prstGeom>
          <a:solidFill>
            <a:srgbClr val="C27A3D"/>
          </a:solidFill>
          <a:ln w="12700">
            <a:solidFill>
              <a:srgbClr val="C27A3D">
                <a:alpha val="0"/>
              </a:srgbClr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6" name="Text 4"/>
          <p:cNvSpPr/>
          <p:nvPr/>
        </p:nvSpPr>
        <p:spPr>
          <a:xfrm>
            <a:off x="658368" y="530352"/>
            <a:ext cx="10241280" cy="50292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0" indent="0">
              <a:buNone/>
            </a:pPr>
            <a:r>
              <a:rPr lang="en-US" sz="3000" b="1" dirty="0">
                <a:solidFill>
                  <a:srgbClr val="102A43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Ülke bazında ilk dikkat noktaları — 1</a:t>
            </a:r>
            <a:endParaRPr lang="en-US" sz="3000" dirty="0"/>
          </a:p>
        </p:txBody>
      </p:sp>
      <p:sp>
        <p:nvSpPr>
          <p:cNvPr id="7" name="Text 5"/>
          <p:cNvSpPr/>
          <p:nvPr/>
        </p:nvSpPr>
        <p:spPr>
          <a:xfrm>
            <a:off x="914400" y="1234440"/>
            <a:ext cx="1920240" cy="32004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marL="0" indent="0">
              <a:buNone/>
            </a:pPr>
            <a:r>
              <a:rPr lang="en-US" sz="1800" b="1" dirty="0">
                <a:solidFill>
                  <a:srgbClr val="0E7C7B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Romanya</a:t>
            </a:r>
            <a:endParaRPr lang="en-US" sz="1800" dirty="0"/>
          </a:p>
        </p:txBody>
      </p:sp>
      <p:sp>
        <p:nvSpPr>
          <p:cNvPr id="8" name="Text 6"/>
          <p:cNvSpPr/>
          <p:nvPr/>
        </p:nvSpPr>
        <p:spPr>
          <a:xfrm>
            <a:off x="2880360" y="1234440"/>
            <a:ext cx="8046720" cy="32004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marL="0" indent="0">
              <a:buNone/>
            </a:pPr>
            <a:r>
              <a:rPr lang="en-US" sz="1700" dirty="0">
                <a:solidFill>
                  <a:srgbClr val="0B1F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Latin alfabe + azınlık dili zemini; ı/i, ö/ü, ğ ayrı çalışılmalı.</a:t>
            </a:r>
            <a:endParaRPr lang="en-US" sz="1700" dirty="0"/>
          </a:p>
        </p:txBody>
      </p:sp>
      <p:sp>
        <p:nvSpPr>
          <p:cNvPr id="9" name="Text 7"/>
          <p:cNvSpPr/>
          <p:nvPr/>
        </p:nvSpPr>
        <p:spPr>
          <a:xfrm>
            <a:off x="914400" y="1947672"/>
            <a:ext cx="1920240" cy="32004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marL="0" indent="0">
              <a:buNone/>
            </a:pPr>
            <a:r>
              <a:rPr lang="en-US" sz="1800" b="1" dirty="0">
                <a:solidFill>
                  <a:srgbClr val="0E7C7B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Hollanda</a:t>
            </a:r>
            <a:endParaRPr lang="en-US" sz="1800" dirty="0"/>
          </a:p>
        </p:txBody>
      </p:sp>
      <p:sp>
        <p:nvSpPr>
          <p:cNvPr id="10" name="Text 8"/>
          <p:cNvSpPr/>
          <p:nvPr/>
        </p:nvSpPr>
        <p:spPr>
          <a:xfrm>
            <a:off x="2880360" y="1947672"/>
            <a:ext cx="8046720" cy="32004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marL="0" indent="0">
              <a:buNone/>
            </a:pPr>
            <a:r>
              <a:rPr lang="en-US" sz="1700" dirty="0">
                <a:solidFill>
                  <a:srgbClr val="0B1F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4–5 yaşta oyun ve sözlü dil; 6 yaşta kısa harf-ses.</a:t>
            </a:r>
            <a:endParaRPr lang="en-US" sz="1700" dirty="0"/>
          </a:p>
        </p:txBody>
      </p:sp>
      <p:sp>
        <p:nvSpPr>
          <p:cNvPr id="11" name="Text 9"/>
          <p:cNvSpPr/>
          <p:nvPr/>
        </p:nvSpPr>
        <p:spPr>
          <a:xfrm>
            <a:off x="914400" y="2660904"/>
            <a:ext cx="1920240" cy="32004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marL="0" indent="0">
              <a:buNone/>
            </a:pPr>
            <a:r>
              <a:rPr lang="en-US" sz="1800" b="1" dirty="0">
                <a:solidFill>
                  <a:srgbClr val="0E7C7B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İspanya</a:t>
            </a:r>
            <a:endParaRPr lang="en-US" sz="1800" dirty="0"/>
          </a:p>
        </p:txBody>
      </p:sp>
      <p:sp>
        <p:nvSpPr>
          <p:cNvPr id="12" name="Text 10"/>
          <p:cNvSpPr/>
          <p:nvPr/>
        </p:nvSpPr>
        <p:spPr>
          <a:xfrm>
            <a:off x="2880360" y="2660904"/>
            <a:ext cx="8046720" cy="32004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marL="0" indent="0">
              <a:buNone/>
            </a:pPr>
            <a:r>
              <a:rPr lang="en-US" sz="1700" dirty="0">
                <a:solidFill>
                  <a:srgbClr val="0B1F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Bölgesel diller olabilir; Türkçe aile dili olarak konumlandırılmalı.</a:t>
            </a:r>
            <a:endParaRPr lang="en-US" sz="1700" dirty="0"/>
          </a:p>
        </p:txBody>
      </p:sp>
      <p:sp>
        <p:nvSpPr>
          <p:cNvPr id="13" name="Text 11"/>
          <p:cNvSpPr/>
          <p:nvPr/>
        </p:nvSpPr>
        <p:spPr>
          <a:xfrm>
            <a:off x="914400" y="3374136"/>
            <a:ext cx="1920240" cy="32004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marL="0" indent="0">
              <a:buNone/>
            </a:pPr>
            <a:r>
              <a:rPr lang="en-US" sz="1800" b="1" dirty="0">
                <a:solidFill>
                  <a:srgbClr val="0E7C7B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İtalya</a:t>
            </a:r>
            <a:endParaRPr lang="en-US" sz="1800" dirty="0"/>
          </a:p>
        </p:txBody>
      </p:sp>
      <p:sp>
        <p:nvSpPr>
          <p:cNvPr id="14" name="Text 12"/>
          <p:cNvSpPr/>
          <p:nvPr/>
        </p:nvSpPr>
        <p:spPr>
          <a:xfrm>
            <a:off x="2880360" y="3374136"/>
            <a:ext cx="8046720" cy="32004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marL="0" indent="0">
              <a:buNone/>
            </a:pPr>
            <a:r>
              <a:rPr lang="en-US" sz="1700" dirty="0">
                <a:solidFill>
                  <a:srgbClr val="0B1F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Sesçil sistem avantaj; c/g kuralları Türkçeye taşınmamalı.</a:t>
            </a:r>
            <a:endParaRPr lang="en-US" sz="1700" dirty="0"/>
          </a:p>
        </p:txBody>
      </p:sp>
      <p:sp>
        <p:nvSpPr>
          <p:cNvPr id="15" name="Text 13"/>
          <p:cNvSpPr/>
          <p:nvPr/>
        </p:nvSpPr>
        <p:spPr>
          <a:xfrm>
            <a:off x="914400" y="4087368"/>
            <a:ext cx="1920240" cy="32004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marL="0" indent="0">
              <a:buNone/>
            </a:pPr>
            <a:r>
              <a:rPr lang="en-US" sz="1800" b="1" dirty="0">
                <a:solidFill>
                  <a:srgbClr val="0E7C7B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Karadağ</a:t>
            </a:r>
            <a:endParaRPr lang="en-US" sz="1800" dirty="0"/>
          </a:p>
        </p:txBody>
      </p:sp>
      <p:sp>
        <p:nvSpPr>
          <p:cNvPr id="16" name="Text 14"/>
          <p:cNvSpPr/>
          <p:nvPr/>
        </p:nvSpPr>
        <p:spPr>
          <a:xfrm>
            <a:off x="2880360" y="4087368"/>
            <a:ext cx="8046720" cy="32004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marL="0" indent="0">
              <a:buNone/>
            </a:pPr>
            <a:r>
              <a:rPr lang="en-US" sz="1700" dirty="0">
                <a:solidFill>
                  <a:srgbClr val="0B1F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Sesçil okuma köprüsü; yerel c ile Türkçe c ayrımı.</a:t>
            </a:r>
            <a:endParaRPr lang="en-US" sz="1700" dirty="0"/>
          </a:p>
        </p:txBody>
      </p:sp>
      <p:sp>
        <p:nvSpPr>
          <p:cNvPr id="17" name="Text 15"/>
          <p:cNvSpPr/>
          <p:nvPr/>
        </p:nvSpPr>
        <p:spPr>
          <a:xfrm>
            <a:off x="914400" y="4800600"/>
            <a:ext cx="1920240" cy="32004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marL="0" indent="0">
              <a:buNone/>
            </a:pPr>
            <a:r>
              <a:rPr lang="en-US" sz="1800" b="1" dirty="0">
                <a:solidFill>
                  <a:srgbClr val="0E7C7B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Bosna-Hersek</a:t>
            </a:r>
            <a:endParaRPr lang="en-US" sz="1800" dirty="0"/>
          </a:p>
        </p:txBody>
      </p:sp>
      <p:sp>
        <p:nvSpPr>
          <p:cNvPr id="18" name="Text 16"/>
          <p:cNvSpPr/>
          <p:nvPr/>
        </p:nvSpPr>
        <p:spPr>
          <a:xfrm>
            <a:off x="2880360" y="4800600"/>
            <a:ext cx="8046720" cy="32004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marL="0" indent="0">
              <a:buNone/>
            </a:pPr>
            <a:r>
              <a:rPr lang="en-US" sz="1700" dirty="0">
                <a:solidFill>
                  <a:srgbClr val="0B1F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Dil-kimlik hassas; Türkçe ek kültürel sermaye olarak sunulmalı.</a:t>
            </a:r>
            <a:endParaRPr lang="en-US" sz="1700" dirty="0"/>
          </a:p>
        </p:txBody>
      </p:sp>
      <p:sp>
        <p:nvSpPr>
          <p:cNvPr id="19" name="Text 17"/>
          <p:cNvSpPr/>
          <p:nvPr/>
        </p:nvSpPr>
        <p:spPr>
          <a:xfrm>
            <a:off x="11521440" y="6419088"/>
            <a:ext cx="36576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6B7C86"/>
                </a:solidFill>
              </a:rPr>
              <a:t>14</a:t>
            </a:r>
            <a:endParaRPr lang="en-US" sz="9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">
    <p:bg>
      <p:bgPr>
        <a:solidFill>
          <a:srgbClr val="FBF8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BF8F1"/>
          </a:solidFill>
          <a:ln w="12700">
            <a:solidFill>
              <a:srgbClr val="FBF8F1">
                <a:alpha val="0"/>
              </a:srgbClr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3" name="Shape 1"/>
          <p:cNvSpPr/>
          <p:nvPr/>
        </p:nvSpPr>
        <p:spPr>
          <a:xfrm>
            <a:off x="0" y="0"/>
            <a:ext cx="164592" cy="6858000"/>
          </a:xfrm>
          <a:prstGeom prst="rect">
            <a:avLst/>
          </a:prstGeom>
          <a:solidFill>
            <a:srgbClr val="102A43"/>
          </a:solidFill>
          <a:ln w="12700">
            <a:solidFill>
              <a:srgbClr val="102A43">
                <a:alpha val="0"/>
              </a:srgbClr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4" name="Shape 2"/>
          <p:cNvSpPr/>
          <p:nvPr/>
        </p:nvSpPr>
        <p:spPr>
          <a:xfrm>
            <a:off x="164592" y="0"/>
            <a:ext cx="45720" cy="6858000"/>
          </a:xfrm>
          <a:prstGeom prst="rect">
            <a:avLst/>
          </a:prstGeom>
          <a:solidFill>
            <a:srgbClr val="C27A3D"/>
          </a:solidFill>
          <a:ln w="12700">
            <a:solidFill>
              <a:srgbClr val="C27A3D">
                <a:alpha val="0"/>
              </a:srgbClr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6" name="Text 4"/>
          <p:cNvSpPr/>
          <p:nvPr/>
        </p:nvSpPr>
        <p:spPr>
          <a:xfrm>
            <a:off x="658368" y="530352"/>
            <a:ext cx="10241280" cy="50292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0" indent="0">
              <a:buNone/>
            </a:pPr>
            <a:r>
              <a:rPr lang="en-US" sz="3000" b="1" dirty="0">
                <a:solidFill>
                  <a:srgbClr val="102A43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Ülke bazında ilk dikkat noktaları — 2</a:t>
            </a:r>
            <a:endParaRPr lang="en-US" sz="3000" dirty="0"/>
          </a:p>
        </p:txBody>
      </p:sp>
      <p:sp>
        <p:nvSpPr>
          <p:cNvPr id="7" name="Text 5"/>
          <p:cNvSpPr/>
          <p:nvPr/>
        </p:nvSpPr>
        <p:spPr>
          <a:xfrm>
            <a:off x="914400" y="1234440"/>
            <a:ext cx="1965960" cy="36576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marL="0" indent="0">
              <a:buNone/>
            </a:pPr>
            <a:r>
              <a:rPr lang="en-US" sz="1800" b="1" dirty="0">
                <a:solidFill>
                  <a:srgbClr val="0E7C7B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Finlandiya</a:t>
            </a:r>
            <a:endParaRPr lang="en-US" sz="1800" dirty="0"/>
          </a:p>
        </p:txBody>
      </p:sp>
      <p:sp>
        <p:nvSpPr>
          <p:cNvPr id="8" name="Text 6"/>
          <p:cNvSpPr/>
          <p:nvPr/>
        </p:nvSpPr>
        <p:spPr>
          <a:xfrm>
            <a:off x="2971800" y="1234440"/>
            <a:ext cx="7863840" cy="393192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marL="0" indent="0">
              <a:buNone/>
            </a:pPr>
            <a:r>
              <a:rPr lang="en-US" sz="1700" dirty="0">
                <a:solidFill>
                  <a:srgbClr val="0B1F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6 yaşta hazırlık; 7 yaşa yakın sistematik okuma-yazma. Fince y → Türkçe ü için köprü.</a:t>
            </a:r>
            <a:endParaRPr lang="en-US" sz="1700" dirty="0"/>
          </a:p>
        </p:txBody>
      </p:sp>
      <p:sp>
        <p:nvSpPr>
          <p:cNvPr id="9" name="Text 7"/>
          <p:cNvSpPr/>
          <p:nvPr/>
        </p:nvSpPr>
        <p:spPr>
          <a:xfrm>
            <a:off x="914400" y="2057400"/>
            <a:ext cx="1965960" cy="36576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marL="0" indent="0">
              <a:buNone/>
            </a:pPr>
            <a:r>
              <a:rPr lang="en-US" sz="1800" b="1" dirty="0">
                <a:solidFill>
                  <a:srgbClr val="0E7C7B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Norveç</a:t>
            </a:r>
            <a:endParaRPr lang="en-US" sz="1800" dirty="0"/>
          </a:p>
        </p:txBody>
      </p:sp>
      <p:sp>
        <p:nvSpPr>
          <p:cNvPr id="10" name="Text 8"/>
          <p:cNvSpPr/>
          <p:nvPr/>
        </p:nvSpPr>
        <p:spPr>
          <a:xfrm>
            <a:off x="2971800" y="2057400"/>
            <a:ext cx="7863840" cy="393192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marL="0" indent="0">
              <a:buNone/>
            </a:pPr>
            <a:r>
              <a:rPr lang="en-US" sz="1700" dirty="0">
                <a:solidFill>
                  <a:srgbClr val="0B1F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6 yaş başlangıç; ı/i, ö/ü, c/ç/ş, ğ kısa ve sürekli çalışılmalı.</a:t>
            </a:r>
            <a:endParaRPr lang="en-US" sz="1700" dirty="0"/>
          </a:p>
        </p:txBody>
      </p:sp>
      <p:sp>
        <p:nvSpPr>
          <p:cNvPr id="11" name="Text 9"/>
          <p:cNvSpPr/>
          <p:nvPr/>
        </p:nvSpPr>
        <p:spPr>
          <a:xfrm>
            <a:off x="914400" y="2880360"/>
            <a:ext cx="1965960" cy="36576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marL="0" indent="0">
              <a:buNone/>
            </a:pPr>
            <a:r>
              <a:rPr lang="en-US" sz="1800" b="1" dirty="0">
                <a:solidFill>
                  <a:srgbClr val="0E7C7B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İsveç</a:t>
            </a:r>
            <a:endParaRPr lang="en-US" sz="1800" dirty="0"/>
          </a:p>
        </p:txBody>
      </p:sp>
      <p:sp>
        <p:nvSpPr>
          <p:cNvPr id="12" name="Text 10"/>
          <p:cNvSpPr/>
          <p:nvPr/>
        </p:nvSpPr>
        <p:spPr>
          <a:xfrm>
            <a:off x="2971800" y="2880360"/>
            <a:ext cx="7863840" cy="393192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marL="0" indent="0">
              <a:buNone/>
            </a:pPr>
            <a:r>
              <a:rPr lang="en-US" sz="1700" dirty="0">
                <a:solidFill>
                  <a:srgbClr val="0B1F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Ana dili öğretimi fikrine aşinalık yüksek; Türkçe okul başarısını destekleyen kaynak olarak sunulmalı.</a:t>
            </a:r>
            <a:endParaRPr lang="en-US" sz="1700" dirty="0"/>
          </a:p>
        </p:txBody>
      </p:sp>
      <p:sp>
        <p:nvSpPr>
          <p:cNvPr id="13" name="Text 11"/>
          <p:cNvSpPr/>
          <p:nvPr/>
        </p:nvSpPr>
        <p:spPr>
          <a:xfrm>
            <a:off x="914400" y="3703320"/>
            <a:ext cx="1965960" cy="36576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marL="0" indent="0">
              <a:buNone/>
            </a:pPr>
            <a:r>
              <a:rPr lang="en-US" sz="1800" b="1" dirty="0">
                <a:solidFill>
                  <a:srgbClr val="0E7C7B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Danimarka</a:t>
            </a:r>
            <a:endParaRPr lang="en-US" sz="1800" dirty="0"/>
          </a:p>
        </p:txBody>
      </p:sp>
      <p:sp>
        <p:nvSpPr>
          <p:cNvPr id="14" name="Text 12"/>
          <p:cNvSpPr/>
          <p:nvPr/>
        </p:nvSpPr>
        <p:spPr>
          <a:xfrm>
            <a:off x="2971800" y="3703320"/>
            <a:ext cx="7863840" cy="393192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marL="0" indent="0">
              <a:buNone/>
            </a:pPr>
            <a:r>
              <a:rPr lang="en-US" sz="1700" dirty="0">
                <a:solidFill>
                  <a:srgbClr val="0B1F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Danca odağı güçlü; velilere Türkçenin rakip değil tamamlayıcı olduğu açıklanmalı.</a:t>
            </a:r>
            <a:endParaRPr lang="en-US" sz="1700" dirty="0"/>
          </a:p>
        </p:txBody>
      </p:sp>
      <p:sp>
        <p:nvSpPr>
          <p:cNvPr id="15" name="Text 13"/>
          <p:cNvSpPr/>
          <p:nvPr/>
        </p:nvSpPr>
        <p:spPr>
          <a:xfrm>
            <a:off x="914400" y="4526280"/>
            <a:ext cx="1965960" cy="36576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marL="0" indent="0">
              <a:buNone/>
            </a:pPr>
            <a:r>
              <a:rPr lang="en-US" sz="1800" b="1" dirty="0">
                <a:solidFill>
                  <a:srgbClr val="0E7C7B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İzlanda</a:t>
            </a:r>
            <a:endParaRPr lang="en-US" sz="1800" dirty="0"/>
          </a:p>
        </p:txBody>
      </p:sp>
      <p:sp>
        <p:nvSpPr>
          <p:cNvPr id="16" name="Text 14"/>
          <p:cNvSpPr/>
          <p:nvPr/>
        </p:nvSpPr>
        <p:spPr>
          <a:xfrm>
            <a:off x="2971800" y="4526280"/>
            <a:ext cx="7863840" cy="393192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marL="0" indent="0">
              <a:buNone/>
            </a:pPr>
            <a:r>
              <a:rPr lang="en-US" sz="1700" dirty="0">
                <a:solidFill>
                  <a:srgbClr val="0B1F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İzlandaca merkezli okul ortamında aile katılımı ve ev içi Türkçe temas özellikle kritik.</a:t>
            </a:r>
            <a:endParaRPr lang="en-US" sz="1700" dirty="0"/>
          </a:p>
        </p:txBody>
      </p:sp>
      <p:sp>
        <p:nvSpPr>
          <p:cNvPr id="17" name="Text 15"/>
          <p:cNvSpPr/>
          <p:nvPr/>
        </p:nvSpPr>
        <p:spPr>
          <a:xfrm>
            <a:off x="11521440" y="6419088"/>
            <a:ext cx="36576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6B7C86"/>
                </a:solidFill>
              </a:rPr>
              <a:t>15</a:t>
            </a:r>
            <a:endParaRPr lang="en-US" sz="9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">
    <p:bg>
      <p:bgPr>
        <a:solidFill>
          <a:srgbClr val="0B1F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mnt/data/a_bright_clean_vector_illustration_classroom_scen.png"/>
          <p:cNvPicPr>
            <a:picLocks noChangeAspect="1"/>
          </p:cNvPicPr>
          <p:nvPr/>
        </p:nvPicPr>
        <p:blipFill>
          <a:blip r:embed="rId3"/>
          <a:srcRect t="25" b="25"/>
          <a:stretch/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0B1F33">
              <a:alpha val="82000"/>
            </a:srgbClr>
          </a:solidFill>
          <a:ln w="12700">
            <a:solidFill>
              <a:srgbClr val="0B1F33">
                <a:alpha val="0"/>
              </a:srgbClr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4" name="Text 1"/>
          <p:cNvSpPr/>
          <p:nvPr/>
        </p:nvSpPr>
        <p:spPr>
          <a:xfrm>
            <a:off x="731520" y="713232"/>
            <a:ext cx="43891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E4B363"/>
                </a:solidFill>
              </a:rPr>
              <a:t>BÖLÜM 2</a:t>
            </a:r>
            <a:endParaRPr lang="en-US" sz="1200" dirty="0"/>
          </a:p>
        </p:txBody>
      </p:sp>
      <p:sp>
        <p:nvSpPr>
          <p:cNvPr id="5" name="Text 2"/>
          <p:cNvSpPr/>
          <p:nvPr/>
        </p:nvSpPr>
        <p:spPr>
          <a:xfrm>
            <a:off x="731520" y="1234440"/>
            <a:ext cx="7772400" cy="192024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0" indent="0">
              <a:buNone/>
            </a:pPr>
            <a:r>
              <a:rPr lang="en-US" sz="4200" b="1" dirty="0">
                <a:solidFill>
                  <a:srgbClr val="FFFFF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Telaffuz ve alfabe: riski avantaja çevirmek</a:t>
            </a:r>
            <a:endParaRPr lang="en-US" sz="4200" dirty="0"/>
          </a:p>
        </p:txBody>
      </p:sp>
      <p:sp>
        <p:nvSpPr>
          <p:cNvPr id="6" name="Shape 3"/>
          <p:cNvSpPr/>
          <p:nvPr/>
        </p:nvSpPr>
        <p:spPr>
          <a:xfrm>
            <a:off x="731520" y="3703320"/>
            <a:ext cx="1828800" cy="0"/>
          </a:xfrm>
          <a:prstGeom prst="line">
            <a:avLst/>
          </a:prstGeom>
          <a:noFill/>
          <a:ln w="38100">
            <a:solidFill>
              <a:srgbClr val="E4B363"/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7" name="Text 4"/>
          <p:cNvSpPr/>
          <p:nvPr/>
        </p:nvSpPr>
        <p:spPr>
          <a:xfrm>
            <a:off x="11521440" y="6419088"/>
            <a:ext cx="36576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6B7C86"/>
                </a:solidFill>
              </a:rPr>
              <a:t>16</a:t>
            </a:r>
            <a:endParaRPr lang="en-US" sz="90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">
    <p:bg>
      <p:bgPr>
        <a:solidFill>
          <a:srgbClr val="F7F2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7F2EA"/>
          </a:solidFill>
          <a:ln w="12700">
            <a:solidFill>
              <a:srgbClr val="F7F2EA">
                <a:alpha val="0"/>
              </a:srgbClr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3" name="Shape 1"/>
          <p:cNvSpPr/>
          <p:nvPr/>
        </p:nvSpPr>
        <p:spPr>
          <a:xfrm>
            <a:off x="0" y="0"/>
            <a:ext cx="164592" cy="6858000"/>
          </a:xfrm>
          <a:prstGeom prst="rect">
            <a:avLst/>
          </a:prstGeom>
          <a:solidFill>
            <a:srgbClr val="102A43"/>
          </a:solidFill>
          <a:ln w="12700">
            <a:solidFill>
              <a:srgbClr val="102A43">
                <a:alpha val="0"/>
              </a:srgbClr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4" name="Shape 2"/>
          <p:cNvSpPr/>
          <p:nvPr/>
        </p:nvSpPr>
        <p:spPr>
          <a:xfrm>
            <a:off x="164592" y="0"/>
            <a:ext cx="45720" cy="6858000"/>
          </a:xfrm>
          <a:prstGeom prst="rect">
            <a:avLst/>
          </a:prstGeom>
          <a:solidFill>
            <a:srgbClr val="C27A3D"/>
          </a:solidFill>
          <a:ln w="12700">
            <a:solidFill>
              <a:srgbClr val="C27A3D">
                <a:alpha val="0"/>
              </a:srgbClr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6" name="Text 4"/>
          <p:cNvSpPr/>
          <p:nvPr/>
        </p:nvSpPr>
        <p:spPr>
          <a:xfrm>
            <a:off x="658368" y="530352"/>
            <a:ext cx="10241280" cy="50292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0" indent="0">
              <a:buNone/>
            </a:pPr>
            <a:r>
              <a:rPr lang="en-US" sz="3000" b="1" dirty="0">
                <a:solidFill>
                  <a:srgbClr val="102A43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Türkçede sistematik çalışılacak beş ses ailesi</a:t>
            </a:r>
            <a:endParaRPr lang="en-US" sz="3000" dirty="0"/>
          </a:p>
        </p:txBody>
      </p:sp>
      <p:sp>
        <p:nvSpPr>
          <p:cNvPr id="7" name="Shape 5"/>
          <p:cNvSpPr/>
          <p:nvPr/>
        </p:nvSpPr>
        <p:spPr>
          <a:xfrm>
            <a:off x="868680" y="1261872"/>
            <a:ext cx="109728" cy="438912"/>
          </a:xfrm>
          <a:prstGeom prst="rect">
            <a:avLst/>
          </a:prstGeom>
          <a:solidFill>
            <a:srgbClr val="0E7C7B"/>
          </a:solidFill>
          <a:ln w="12700">
            <a:solidFill>
              <a:srgbClr val="0E7C7B">
                <a:alpha val="0"/>
              </a:srgbClr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8" name="Text 6"/>
          <p:cNvSpPr/>
          <p:nvPr/>
        </p:nvSpPr>
        <p:spPr>
          <a:xfrm>
            <a:off x="1143000" y="1243584"/>
            <a:ext cx="2926080" cy="292608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marL="0" indent="0">
              <a:buNone/>
            </a:pPr>
            <a:r>
              <a:rPr lang="en-US" sz="2000" b="1" dirty="0">
                <a:solidFill>
                  <a:srgbClr val="102A4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Ünlüler</a:t>
            </a:r>
            <a:endParaRPr lang="en-US" sz="2000" dirty="0"/>
          </a:p>
        </p:txBody>
      </p:sp>
      <p:sp>
        <p:nvSpPr>
          <p:cNvPr id="9" name="Text 7"/>
          <p:cNvSpPr/>
          <p:nvPr/>
        </p:nvSpPr>
        <p:spPr>
          <a:xfrm>
            <a:off x="4114800" y="1261872"/>
            <a:ext cx="6583680" cy="292608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marL="0" indent="0">
              <a:buNone/>
            </a:pPr>
            <a:r>
              <a:rPr lang="en-US" sz="1800" dirty="0">
                <a:solidFill>
                  <a:srgbClr val="314B5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ı–i, o–ö, u–ü</a:t>
            </a:r>
            <a:endParaRPr lang="en-US" sz="1800" dirty="0"/>
          </a:p>
        </p:txBody>
      </p:sp>
      <p:sp>
        <p:nvSpPr>
          <p:cNvPr id="10" name="Shape 8"/>
          <p:cNvSpPr/>
          <p:nvPr/>
        </p:nvSpPr>
        <p:spPr>
          <a:xfrm>
            <a:off x="868680" y="2130552"/>
            <a:ext cx="109728" cy="438912"/>
          </a:xfrm>
          <a:prstGeom prst="rect">
            <a:avLst/>
          </a:prstGeom>
          <a:solidFill>
            <a:srgbClr val="0E7C7B"/>
          </a:solidFill>
          <a:ln w="12700">
            <a:solidFill>
              <a:srgbClr val="0E7C7B">
                <a:alpha val="0"/>
              </a:srgbClr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11" name="Text 9"/>
          <p:cNvSpPr/>
          <p:nvPr/>
        </p:nvSpPr>
        <p:spPr>
          <a:xfrm>
            <a:off x="1143000" y="2112264"/>
            <a:ext cx="2926080" cy="292608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marL="0" indent="0">
              <a:buNone/>
            </a:pPr>
            <a:r>
              <a:rPr lang="en-US" sz="2000" b="1" dirty="0">
                <a:solidFill>
                  <a:srgbClr val="102A4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Diş/ş sesleri</a:t>
            </a:r>
            <a:endParaRPr lang="en-US" sz="2000" dirty="0"/>
          </a:p>
        </p:txBody>
      </p:sp>
      <p:sp>
        <p:nvSpPr>
          <p:cNvPr id="12" name="Text 10"/>
          <p:cNvSpPr/>
          <p:nvPr/>
        </p:nvSpPr>
        <p:spPr>
          <a:xfrm>
            <a:off x="4114800" y="2130552"/>
            <a:ext cx="6583680" cy="292608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marL="0" indent="0">
              <a:buNone/>
            </a:pPr>
            <a:r>
              <a:rPr lang="en-US" sz="1800" dirty="0">
                <a:solidFill>
                  <a:srgbClr val="314B5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s–ş</a:t>
            </a:r>
            <a:endParaRPr lang="en-US" sz="1800" dirty="0"/>
          </a:p>
        </p:txBody>
      </p:sp>
      <p:sp>
        <p:nvSpPr>
          <p:cNvPr id="13" name="Shape 11"/>
          <p:cNvSpPr/>
          <p:nvPr/>
        </p:nvSpPr>
        <p:spPr>
          <a:xfrm>
            <a:off x="868680" y="2999232"/>
            <a:ext cx="109728" cy="438912"/>
          </a:xfrm>
          <a:prstGeom prst="rect">
            <a:avLst/>
          </a:prstGeom>
          <a:solidFill>
            <a:srgbClr val="0E7C7B"/>
          </a:solidFill>
          <a:ln w="12700">
            <a:solidFill>
              <a:srgbClr val="0E7C7B">
                <a:alpha val="0"/>
              </a:srgbClr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14" name="Text 12"/>
          <p:cNvSpPr/>
          <p:nvPr/>
        </p:nvSpPr>
        <p:spPr>
          <a:xfrm>
            <a:off x="1143000" y="2980944"/>
            <a:ext cx="2926080" cy="292608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marL="0" indent="0">
              <a:buNone/>
            </a:pPr>
            <a:r>
              <a:rPr lang="en-US" sz="2000" b="1" dirty="0">
                <a:solidFill>
                  <a:srgbClr val="102A4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Patlayıcı/affrikat</a:t>
            </a:r>
            <a:endParaRPr lang="en-US" sz="2000" dirty="0"/>
          </a:p>
        </p:txBody>
      </p:sp>
      <p:sp>
        <p:nvSpPr>
          <p:cNvPr id="15" name="Text 13"/>
          <p:cNvSpPr/>
          <p:nvPr/>
        </p:nvSpPr>
        <p:spPr>
          <a:xfrm>
            <a:off x="4114800" y="2999232"/>
            <a:ext cx="6583680" cy="292608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marL="0" indent="0">
              <a:buNone/>
            </a:pPr>
            <a:r>
              <a:rPr lang="en-US" sz="1800" dirty="0">
                <a:solidFill>
                  <a:srgbClr val="314B5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c–ç</a:t>
            </a:r>
            <a:endParaRPr lang="en-US" sz="1800" dirty="0"/>
          </a:p>
        </p:txBody>
      </p:sp>
      <p:sp>
        <p:nvSpPr>
          <p:cNvPr id="16" name="Shape 14"/>
          <p:cNvSpPr/>
          <p:nvPr/>
        </p:nvSpPr>
        <p:spPr>
          <a:xfrm>
            <a:off x="868680" y="3867912"/>
            <a:ext cx="109728" cy="438912"/>
          </a:xfrm>
          <a:prstGeom prst="rect">
            <a:avLst/>
          </a:prstGeom>
          <a:solidFill>
            <a:srgbClr val="C27A3D"/>
          </a:solidFill>
          <a:ln w="12700">
            <a:solidFill>
              <a:srgbClr val="C27A3D">
                <a:alpha val="0"/>
              </a:srgbClr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17" name="Text 15"/>
          <p:cNvSpPr/>
          <p:nvPr/>
        </p:nvSpPr>
        <p:spPr>
          <a:xfrm>
            <a:off x="1143000" y="3849624"/>
            <a:ext cx="2926080" cy="292608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marL="0" indent="0">
              <a:buNone/>
            </a:pPr>
            <a:r>
              <a:rPr lang="en-US" sz="2000" b="1" dirty="0">
                <a:solidFill>
                  <a:srgbClr val="102A4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Yumuşak g</a:t>
            </a:r>
            <a:endParaRPr lang="en-US" sz="2000" dirty="0"/>
          </a:p>
        </p:txBody>
      </p:sp>
      <p:sp>
        <p:nvSpPr>
          <p:cNvPr id="18" name="Text 16"/>
          <p:cNvSpPr/>
          <p:nvPr/>
        </p:nvSpPr>
        <p:spPr>
          <a:xfrm>
            <a:off x="4114800" y="3867912"/>
            <a:ext cx="6583680" cy="292608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marL="0" indent="0">
              <a:buNone/>
            </a:pPr>
            <a:r>
              <a:rPr lang="en-US" sz="1800" dirty="0">
                <a:solidFill>
                  <a:srgbClr val="314B5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ğ harfi: sert /g/ değil</a:t>
            </a:r>
            <a:endParaRPr lang="en-US" sz="1800" dirty="0"/>
          </a:p>
        </p:txBody>
      </p:sp>
      <p:sp>
        <p:nvSpPr>
          <p:cNvPr id="19" name="Shape 17"/>
          <p:cNvSpPr/>
          <p:nvPr/>
        </p:nvSpPr>
        <p:spPr>
          <a:xfrm>
            <a:off x="868680" y="4736592"/>
            <a:ext cx="109728" cy="438912"/>
          </a:xfrm>
          <a:prstGeom prst="rect">
            <a:avLst/>
          </a:prstGeom>
          <a:solidFill>
            <a:srgbClr val="C27A3D"/>
          </a:solidFill>
          <a:ln w="12700">
            <a:solidFill>
              <a:srgbClr val="C27A3D">
                <a:alpha val="0"/>
              </a:srgbClr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20" name="Text 18"/>
          <p:cNvSpPr/>
          <p:nvPr/>
        </p:nvSpPr>
        <p:spPr>
          <a:xfrm>
            <a:off x="1143000" y="4718304"/>
            <a:ext cx="2926080" cy="292608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marL="0" indent="0">
              <a:buNone/>
            </a:pPr>
            <a:r>
              <a:rPr lang="en-US" sz="2000" b="1" dirty="0">
                <a:solidFill>
                  <a:srgbClr val="102A4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Harf-ses tutarlılığı</a:t>
            </a:r>
            <a:endParaRPr lang="en-US" sz="2000" dirty="0"/>
          </a:p>
        </p:txBody>
      </p:sp>
      <p:sp>
        <p:nvSpPr>
          <p:cNvPr id="21" name="Text 19"/>
          <p:cNvSpPr/>
          <p:nvPr/>
        </p:nvSpPr>
        <p:spPr>
          <a:xfrm>
            <a:off x="4114800" y="4736592"/>
            <a:ext cx="6583680" cy="292608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marL="0" indent="0">
              <a:buNone/>
            </a:pPr>
            <a:r>
              <a:rPr lang="en-US" sz="1800" dirty="0">
                <a:solidFill>
                  <a:srgbClr val="314B5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Türkçede harfin değeri genellikle sabittir</a:t>
            </a:r>
            <a:endParaRPr lang="en-US" sz="1800" dirty="0"/>
          </a:p>
        </p:txBody>
      </p:sp>
      <p:sp>
        <p:nvSpPr>
          <p:cNvPr id="22" name="Text 20"/>
          <p:cNvSpPr/>
          <p:nvPr/>
        </p:nvSpPr>
        <p:spPr>
          <a:xfrm>
            <a:off x="868680" y="5669280"/>
            <a:ext cx="10058400" cy="45720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marL="0" indent="0">
              <a:buNone/>
            </a:pPr>
            <a:r>
              <a:rPr lang="en-US" sz="1800" b="1" dirty="0">
                <a:solidFill>
                  <a:srgbClr val="C27A3D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Ders rutini: her derste 5–7 dakikalık mikro telaffuz odağı; uzun açıklama değil, bol modelleme ve tekrar.</a:t>
            </a:r>
            <a:endParaRPr lang="en-US" sz="1800" dirty="0"/>
          </a:p>
        </p:txBody>
      </p:sp>
      <p:sp>
        <p:nvSpPr>
          <p:cNvPr id="23" name="Text 21"/>
          <p:cNvSpPr/>
          <p:nvPr/>
        </p:nvSpPr>
        <p:spPr>
          <a:xfrm>
            <a:off x="11521440" y="6419088"/>
            <a:ext cx="36576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6B7C86"/>
                </a:solidFill>
              </a:rPr>
              <a:t>17</a:t>
            </a:r>
            <a:endParaRPr lang="en-US" sz="900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">
    <p:bg>
      <p:bgPr>
        <a:solidFill>
          <a:srgbClr val="FBF8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BF8F1"/>
          </a:solidFill>
          <a:ln w="12700">
            <a:solidFill>
              <a:srgbClr val="FBF8F1">
                <a:alpha val="0"/>
              </a:srgbClr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3" name="Shape 1"/>
          <p:cNvSpPr/>
          <p:nvPr/>
        </p:nvSpPr>
        <p:spPr>
          <a:xfrm>
            <a:off x="0" y="0"/>
            <a:ext cx="164592" cy="6858000"/>
          </a:xfrm>
          <a:prstGeom prst="rect">
            <a:avLst/>
          </a:prstGeom>
          <a:solidFill>
            <a:srgbClr val="102A43"/>
          </a:solidFill>
          <a:ln w="12700">
            <a:solidFill>
              <a:srgbClr val="102A43">
                <a:alpha val="0"/>
              </a:srgbClr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4" name="Shape 2"/>
          <p:cNvSpPr/>
          <p:nvPr/>
        </p:nvSpPr>
        <p:spPr>
          <a:xfrm>
            <a:off x="164592" y="0"/>
            <a:ext cx="45720" cy="6858000"/>
          </a:xfrm>
          <a:prstGeom prst="rect">
            <a:avLst/>
          </a:prstGeom>
          <a:solidFill>
            <a:srgbClr val="C27A3D"/>
          </a:solidFill>
          <a:ln w="12700">
            <a:solidFill>
              <a:srgbClr val="C27A3D">
                <a:alpha val="0"/>
              </a:srgbClr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6" name="Text 4"/>
          <p:cNvSpPr/>
          <p:nvPr/>
        </p:nvSpPr>
        <p:spPr>
          <a:xfrm>
            <a:off x="658368" y="530352"/>
            <a:ext cx="10241280" cy="50292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0" indent="0">
              <a:buNone/>
            </a:pPr>
            <a:r>
              <a:rPr lang="en-US" sz="3000" b="1" dirty="0">
                <a:solidFill>
                  <a:srgbClr val="102A43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5 dakikalık telaffuz rutini</a:t>
            </a:r>
            <a:endParaRPr lang="en-US" sz="3000" dirty="0"/>
          </a:p>
        </p:txBody>
      </p:sp>
      <p:sp>
        <p:nvSpPr>
          <p:cNvPr id="7" name="Text 5"/>
          <p:cNvSpPr/>
          <p:nvPr/>
        </p:nvSpPr>
        <p:spPr>
          <a:xfrm>
            <a:off x="868680" y="1234440"/>
            <a:ext cx="384048" cy="384048"/>
          </a:xfrm>
          <a:prstGeom prst="rect">
            <a:avLst/>
          </a:prstGeom>
          <a:solidFill>
            <a:srgbClr val="0E7C7B"/>
          </a:solidFill>
          <a:ln/>
        </p:spPr>
        <p:txBody>
          <a:bodyPr wrap="square" lIns="381" tIns="381" rIns="381" bIns="381" rtlCol="0" anchor="ctr"/>
          <a:lstStyle/>
          <a:p>
            <a:pPr marL="0" indent="0" algn="ctr">
              <a:buNone/>
            </a:pPr>
            <a:r>
              <a:rPr lang="en-US" sz="1800" b="1" dirty="0">
                <a:solidFill>
                  <a:srgbClr val="FFFFFF"/>
                </a:solidFill>
              </a:rPr>
              <a:t>1</a:t>
            </a:r>
            <a:endParaRPr lang="en-US" sz="1800" dirty="0"/>
          </a:p>
        </p:txBody>
      </p:sp>
      <p:sp>
        <p:nvSpPr>
          <p:cNvPr id="8" name="Text 6"/>
          <p:cNvSpPr/>
          <p:nvPr/>
        </p:nvSpPr>
        <p:spPr>
          <a:xfrm>
            <a:off x="1444752" y="1225296"/>
            <a:ext cx="1828800" cy="292608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marL="0" indent="0">
              <a:buNone/>
            </a:pPr>
            <a:r>
              <a:rPr lang="en-US" sz="1900" b="1" dirty="0">
                <a:solidFill>
                  <a:srgbClr val="102A4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Duy</a:t>
            </a:r>
            <a:endParaRPr lang="en-US" sz="1900" dirty="0"/>
          </a:p>
        </p:txBody>
      </p:sp>
      <p:sp>
        <p:nvSpPr>
          <p:cNvPr id="9" name="Text 7"/>
          <p:cNvSpPr/>
          <p:nvPr/>
        </p:nvSpPr>
        <p:spPr>
          <a:xfrm>
            <a:off x="3520440" y="1234440"/>
            <a:ext cx="7040880" cy="292608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marL="0" indent="0">
              <a:buNone/>
            </a:pPr>
            <a:r>
              <a:rPr lang="en-US" sz="1600" dirty="0">
                <a:solidFill>
                  <a:srgbClr val="314B5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Öğretmen iki sesi modelleyerek verir: ı/i, o/ö, u/ü</a:t>
            </a:r>
            <a:endParaRPr lang="en-US" sz="1600" dirty="0"/>
          </a:p>
        </p:txBody>
      </p:sp>
      <p:sp>
        <p:nvSpPr>
          <p:cNvPr id="10" name="Text 8"/>
          <p:cNvSpPr/>
          <p:nvPr/>
        </p:nvSpPr>
        <p:spPr>
          <a:xfrm>
            <a:off x="868680" y="2039112"/>
            <a:ext cx="384048" cy="384048"/>
          </a:xfrm>
          <a:prstGeom prst="rect">
            <a:avLst/>
          </a:prstGeom>
          <a:solidFill>
            <a:srgbClr val="0E7C7B"/>
          </a:solidFill>
          <a:ln/>
        </p:spPr>
        <p:txBody>
          <a:bodyPr wrap="square" lIns="381" tIns="381" rIns="381" bIns="381" rtlCol="0" anchor="ctr"/>
          <a:lstStyle/>
          <a:p>
            <a:pPr marL="0" indent="0" algn="ctr">
              <a:buNone/>
            </a:pPr>
            <a:r>
              <a:rPr lang="en-US" sz="1800" b="1" dirty="0">
                <a:solidFill>
                  <a:srgbClr val="FFFFFF"/>
                </a:solidFill>
              </a:rPr>
              <a:t>2</a:t>
            </a:r>
            <a:endParaRPr lang="en-US" sz="1800" dirty="0"/>
          </a:p>
        </p:txBody>
      </p:sp>
      <p:sp>
        <p:nvSpPr>
          <p:cNvPr id="11" name="Text 9"/>
          <p:cNvSpPr/>
          <p:nvPr/>
        </p:nvSpPr>
        <p:spPr>
          <a:xfrm>
            <a:off x="1444752" y="2029968"/>
            <a:ext cx="1828800" cy="292608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marL="0" indent="0">
              <a:buNone/>
            </a:pPr>
            <a:r>
              <a:rPr lang="en-US" sz="1900" b="1" dirty="0">
                <a:solidFill>
                  <a:srgbClr val="102A4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Ayırt et</a:t>
            </a:r>
            <a:endParaRPr lang="en-US" sz="1900" dirty="0"/>
          </a:p>
        </p:txBody>
      </p:sp>
      <p:sp>
        <p:nvSpPr>
          <p:cNvPr id="12" name="Text 10"/>
          <p:cNvSpPr/>
          <p:nvPr/>
        </p:nvSpPr>
        <p:spPr>
          <a:xfrm>
            <a:off x="3520440" y="2039112"/>
            <a:ext cx="7040880" cy="292608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marL="0" indent="0">
              <a:buNone/>
            </a:pPr>
            <a:r>
              <a:rPr lang="en-US" sz="1600" dirty="0">
                <a:solidFill>
                  <a:srgbClr val="314B5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Öğrenci duyduğu sesi işaretler veya sohbet kutusuna yazar</a:t>
            </a:r>
            <a:endParaRPr lang="en-US" sz="1600" dirty="0"/>
          </a:p>
        </p:txBody>
      </p:sp>
      <p:sp>
        <p:nvSpPr>
          <p:cNvPr id="13" name="Text 11"/>
          <p:cNvSpPr/>
          <p:nvPr/>
        </p:nvSpPr>
        <p:spPr>
          <a:xfrm>
            <a:off x="868680" y="2843784"/>
            <a:ext cx="384048" cy="384048"/>
          </a:xfrm>
          <a:prstGeom prst="rect">
            <a:avLst/>
          </a:prstGeom>
          <a:solidFill>
            <a:srgbClr val="0E7C7B"/>
          </a:solidFill>
          <a:ln/>
        </p:spPr>
        <p:txBody>
          <a:bodyPr wrap="square" lIns="381" tIns="381" rIns="381" bIns="381" rtlCol="0" anchor="ctr"/>
          <a:lstStyle/>
          <a:p>
            <a:pPr marL="0" indent="0" algn="ctr">
              <a:buNone/>
            </a:pPr>
            <a:r>
              <a:rPr lang="en-US" sz="1800" b="1" dirty="0">
                <a:solidFill>
                  <a:srgbClr val="FFFFFF"/>
                </a:solidFill>
              </a:rPr>
              <a:t>3</a:t>
            </a:r>
            <a:endParaRPr lang="en-US" sz="1800" dirty="0"/>
          </a:p>
        </p:txBody>
      </p:sp>
      <p:sp>
        <p:nvSpPr>
          <p:cNvPr id="14" name="Text 12"/>
          <p:cNvSpPr/>
          <p:nvPr/>
        </p:nvSpPr>
        <p:spPr>
          <a:xfrm>
            <a:off x="1444752" y="2834640"/>
            <a:ext cx="1828800" cy="292608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marL="0" indent="0">
              <a:buNone/>
            </a:pPr>
            <a:r>
              <a:rPr lang="en-US" sz="1900" b="1" dirty="0">
                <a:solidFill>
                  <a:srgbClr val="102A4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Söyle</a:t>
            </a:r>
            <a:endParaRPr lang="en-US" sz="1900" dirty="0"/>
          </a:p>
        </p:txBody>
      </p:sp>
      <p:sp>
        <p:nvSpPr>
          <p:cNvPr id="15" name="Text 13"/>
          <p:cNvSpPr/>
          <p:nvPr/>
        </p:nvSpPr>
        <p:spPr>
          <a:xfrm>
            <a:off x="3520440" y="2843784"/>
            <a:ext cx="7040880" cy="292608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marL="0" indent="0">
              <a:buNone/>
            </a:pPr>
            <a:r>
              <a:rPr lang="en-US" sz="1600" dirty="0">
                <a:solidFill>
                  <a:srgbClr val="314B5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Koro + bireysel tekrar; hata düzeltme yumuşak yapılır</a:t>
            </a:r>
            <a:endParaRPr lang="en-US" sz="1600" dirty="0"/>
          </a:p>
        </p:txBody>
      </p:sp>
      <p:sp>
        <p:nvSpPr>
          <p:cNvPr id="16" name="Text 14"/>
          <p:cNvSpPr/>
          <p:nvPr/>
        </p:nvSpPr>
        <p:spPr>
          <a:xfrm>
            <a:off x="868680" y="3648456"/>
            <a:ext cx="384048" cy="384048"/>
          </a:xfrm>
          <a:prstGeom prst="rect">
            <a:avLst/>
          </a:prstGeom>
          <a:solidFill>
            <a:srgbClr val="0E7C7B"/>
          </a:solidFill>
          <a:ln/>
        </p:spPr>
        <p:txBody>
          <a:bodyPr wrap="square" lIns="381" tIns="381" rIns="381" bIns="381" rtlCol="0" anchor="ctr"/>
          <a:lstStyle/>
          <a:p>
            <a:pPr marL="0" indent="0" algn="ctr">
              <a:buNone/>
            </a:pPr>
            <a:r>
              <a:rPr lang="en-US" sz="1800" b="1" dirty="0">
                <a:solidFill>
                  <a:srgbClr val="FFFFFF"/>
                </a:solidFill>
              </a:rPr>
              <a:t>4</a:t>
            </a:r>
            <a:endParaRPr lang="en-US" sz="1800" dirty="0"/>
          </a:p>
        </p:txBody>
      </p:sp>
      <p:sp>
        <p:nvSpPr>
          <p:cNvPr id="17" name="Text 15"/>
          <p:cNvSpPr/>
          <p:nvPr/>
        </p:nvSpPr>
        <p:spPr>
          <a:xfrm>
            <a:off x="1444752" y="3639312"/>
            <a:ext cx="1828800" cy="292608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marL="0" indent="0">
              <a:buNone/>
            </a:pPr>
            <a:r>
              <a:rPr lang="en-US" sz="1900" b="1" dirty="0">
                <a:solidFill>
                  <a:srgbClr val="102A4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Kelimeye taşı</a:t>
            </a:r>
            <a:endParaRPr lang="en-US" sz="1900" dirty="0"/>
          </a:p>
        </p:txBody>
      </p:sp>
      <p:sp>
        <p:nvSpPr>
          <p:cNvPr id="18" name="Text 16"/>
          <p:cNvSpPr/>
          <p:nvPr/>
        </p:nvSpPr>
        <p:spPr>
          <a:xfrm>
            <a:off x="3520440" y="3648456"/>
            <a:ext cx="7040880" cy="292608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marL="0" indent="0">
              <a:buNone/>
            </a:pPr>
            <a:r>
              <a:rPr lang="en-US" sz="1600" dirty="0">
                <a:solidFill>
                  <a:srgbClr val="314B5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ılık/ilik, ol/öl, un/ün, cam/çam, saka/şaka</a:t>
            </a:r>
            <a:endParaRPr lang="en-US" sz="1600" dirty="0"/>
          </a:p>
        </p:txBody>
      </p:sp>
      <p:sp>
        <p:nvSpPr>
          <p:cNvPr id="19" name="Text 17"/>
          <p:cNvSpPr/>
          <p:nvPr/>
        </p:nvSpPr>
        <p:spPr>
          <a:xfrm>
            <a:off x="868680" y="4453128"/>
            <a:ext cx="384048" cy="384048"/>
          </a:xfrm>
          <a:prstGeom prst="rect">
            <a:avLst/>
          </a:prstGeom>
          <a:solidFill>
            <a:srgbClr val="0E7C7B"/>
          </a:solidFill>
          <a:ln/>
        </p:spPr>
        <p:txBody>
          <a:bodyPr wrap="square" lIns="381" tIns="381" rIns="381" bIns="381" rtlCol="0" anchor="ctr"/>
          <a:lstStyle/>
          <a:p>
            <a:pPr marL="0" indent="0" algn="ctr">
              <a:buNone/>
            </a:pPr>
            <a:r>
              <a:rPr lang="en-US" sz="1800" b="1" dirty="0">
                <a:solidFill>
                  <a:srgbClr val="FFFFFF"/>
                </a:solidFill>
              </a:rPr>
              <a:t>5</a:t>
            </a:r>
            <a:endParaRPr lang="en-US" sz="1800" dirty="0"/>
          </a:p>
        </p:txBody>
      </p:sp>
      <p:sp>
        <p:nvSpPr>
          <p:cNvPr id="20" name="Text 18"/>
          <p:cNvSpPr/>
          <p:nvPr/>
        </p:nvSpPr>
        <p:spPr>
          <a:xfrm>
            <a:off x="1444752" y="4443984"/>
            <a:ext cx="1828800" cy="292608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marL="0" indent="0">
              <a:buNone/>
            </a:pPr>
            <a:r>
              <a:rPr lang="en-US" sz="1900" b="1" dirty="0">
                <a:solidFill>
                  <a:srgbClr val="102A4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Cümlede kullan</a:t>
            </a:r>
            <a:endParaRPr lang="en-US" sz="1900" dirty="0"/>
          </a:p>
        </p:txBody>
      </p:sp>
      <p:sp>
        <p:nvSpPr>
          <p:cNvPr id="21" name="Text 19"/>
          <p:cNvSpPr/>
          <p:nvPr/>
        </p:nvSpPr>
        <p:spPr>
          <a:xfrm>
            <a:off x="3520440" y="4453128"/>
            <a:ext cx="7040880" cy="292608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marL="0" indent="0">
              <a:buNone/>
            </a:pPr>
            <a:r>
              <a:rPr lang="en-US" sz="1600" dirty="0">
                <a:solidFill>
                  <a:srgbClr val="314B5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“Çam ağacı gördüm.” “Üzüm aldım.”</a:t>
            </a:r>
            <a:endParaRPr lang="en-US" sz="1600" dirty="0"/>
          </a:p>
        </p:txBody>
      </p:sp>
      <p:sp>
        <p:nvSpPr>
          <p:cNvPr id="22" name="Text 20"/>
          <p:cNvSpPr/>
          <p:nvPr/>
        </p:nvSpPr>
        <p:spPr>
          <a:xfrm>
            <a:off x="11521440" y="6419088"/>
            <a:ext cx="36576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6B7C86"/>
                </a:solidFill>
              </a:rPr>
              <a:t>18</a:t>
            </a:r>
            <a:endParaRPr lang="en-US" sz="90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">
    <p:bg>
      <p:bgPr>
        <a:solidFill>
          <a:srgbClr val="EAF3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AF3F2"/>
          </a:solidFill>
          <a:ln w="12700">
            <a:solidFill>
              <a:srgbClr val="EAF3F2">
                <a:alpha val="0"/>
              </a:srgbClr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3" name="Shape 1"/>
          <p:cNvSpPr/>
          <p:nvPr/>
        </p:nvSpPr>
        <p:spPr>
          <a:xfrm>
            <a:off x="0" y="0"/>
            <a:ext cx="164592" cy="6858000"/>
          </a:xfrm>
          <a:prstGeom prst="rect">
            <a:avLst/>
          </a:prstGeom>
          <a:solidFill>
            <a:srgbClr val="102A43"/>
          </a:solidFill>
          <a:ln w="12700">
            <a:solidFill>
              <a:srgbClr val="102A43">
                <a:alpha val="0"/>
              </a:srgbClr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4" name="Shape 2"/>
          <p:cNvSpPr/>
          <p:nvPr/>
        </p:nvSpPr>
        <p:spPr>
          <a:xfrm>
            <a:off x="164592" y="0"/>
            <a:ext cx="45720" cy="6858000"/>
          </a:xfrm>
          <a:prstGeom prst="rect">
            <a:avLst/>
          </a:prstGeom>
          <a:solidFill>
            <a:srgbClr val="C27A3D"/>
          </a:solidFill>
          <a:ln w="12700">
            <a:solidFill>
              <a:srgbClr val="C27A3D">
                <a:alpha val="0"/>
              </a:srgbClr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6" name="Text 4"/>
          <p:cNvSpPr/>
          <p:nvPr/>
        </p:nvSpPr>
        <p:spPr>
          <a:xfrm>
            <a:off x="658368" y="530352"/>
            <a:ext cx="10241280" cy="50292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0" indent="0">
              <a:buNone/>
            </a:pPr>
            <a:r>
              <a:rPr lang="en-US" sz="3000" b="1" dirty="0">
                <a:solidFill>
                  <a:srgbClr val="102A43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Türkçe alfabeye geçiş: karmaşa değil basamak</a:t>
            </a:r>
            <a:endParaRPr lang="en-US" sz="3000" dirty="0"/>
          </a:p>
        </p:txBody>
      </p:sp>
      <p:sp>
        <p:nvSpPr>
          <p:cNvPr id="7" name="Shape 5"/>
          <p:cNvSpPr/>
          <p:nvPr/>
        </p:nvSpPr>
        <p:spPr>
          <a:xfrm>
            <a:off x="868680" y="1234440"/>
            <a:ext cx="4526280" cy="932688"/>
          </a:xfrm>
          <a:prstGeom prst="roundRect">
            <a:avLst>
              <a:gd name="adj" fmla="val 11765"/>
            </a:avLst>
          </a:prstGeom>
          <a:solidFill>
            <a:srgbClr val="FFFFFF"/>
          </a:solidFill>
          <a:ln w="12700">
            <a:solidFill>
              <a:srgbClr val="D3E5E2"/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8" name="Text 6"/>
          <p:cNvSpPr/>
          <p:nvPr/>
        </p:nvSpPr>
        <p:spPr>
          <a:xfrm>
            <a:off x="1097280" y="1380744"/>
            <a:ext cx="3931920" cy="237744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marL="0" indent="0">
              <a:buNone/>
            </a:pPr>
            <a:r>
              <a:rPr lang="en-US" sz="1700" b="1" dirty="0">
                <a:solidFill>
                  <a:srgbClr val="0E7C7B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1. Ortak harfler</a:t>
            </a:r>
            <a:endParaRPr lang="en-US" sz="1700" dirty="0"/>
          </a:p>
        </p:txBody>
      </p:sp>
      <p:sp>
        <p:nvSpPr>
          <p:cNvPr id="9" name="Text 7"/>
          <p:cNvSpPr/>
          <p:nvPr/>
        </p:nvSpPr>
        <p:spPr>
          <a:xfrm>
            <a:off x="1097280" y="1709928"/>
            <a:ext cx="3931920" cy="219456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marL="0" indent="0">
              <a:buNone/>
            </a:pPr>
            <a:r>
              <a:rPr lang="en-US" sz="1550" dirty="0">
                <a:solidFill>
                  <a:srgbClr val="0B1F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a, e, m, n, l, t, k, s</a:t>
            </a:r>
            <a:endParaRPr lang="en-US" sz="1550" dirty="0"/>
          </a:p>
        </p:txBody>
      </p:sp>
      <p:sp>
        <p:nvSpPr>
          <p:cNvPr id="10" name="Shape 8"/>
          <p:cNvSpPr/>
          <p:nvPr/>
        </p:nvSpPr>
        <p:spPr>
          <a:xfrm>
            <a:off x="5943600" y="1234440"/>
            <a:ext cx="4526280" cy="932688"/>
          </a:xfrm>
          <a:prstGeom prst="roundRect">
            <a:avLst>
              <a:gd name="adj" fmla="val 11765"/>
            </a:avLst>
          </a:prstGeom>
          <a:solidFill>
            <a:srgbClr val="FFFFFF"/>
          </a:solidFill>
          <a:ln w="12700">
            <a:solidFill>
              <a:srgbClr val="D3E5E2"/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11" name="Text 9"/>
          <p:cNvSpPr/>
          <p:nvPr/>
        </p:nvSpPr>
        <p:spPr>
          <a:xfrm>
            <a:off x="6172200" y="1380744"/>
            <a:ext cx="3931920" cy="237744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marL="0" indent="0">
              <a:buNone/>
            </a:pPr>
            <a:r>
              <a:rPr lang="en-US" sz="1700" b="1" dirty="0">
                <a:solidFill>
                  <a:srgbClr val="0E7C7B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2. Türkçeye özgü/kritik harfler</a:t>
            </a:r>
            <a:endParaRPr lang="en-US" sz="1700" dirty="0"/>
          </a:p>
        </p:txBody>
      </p:sp>
      <p:sp>
        <p:nvSpPr>
          <p:cNvPr id="12" name="Text 10"/>
          <p:cNvSpPr/>
          <p:nvPr/>
        </p:nvSpPr>
        <p:spPr>
          <a:xfrm>
            <a:off x="6172200" y="1709928"/>
            <a:ext cx="3931920" cy="219456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marL="0" indent="0">
              <a:buNone/>
            </a:pPr>
            <a:r>
              <a:rPr lang="en-US" sz="1550" dirty="0">
                <a:solidFill>
                  <a:srgbClr val="0B1F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ç, ş, ğ, ı, ö, ü</a:t>
            </a:r>
            <a:endParaRPr lang="en-US" sz="1550" dirty="0"/>
          </a:p>
        </p:txBody>
      </p:sp>
      <p:sp>
        <p:nvSpPr>
          <p:cNvPr id="13" name="Shape 11"/>
          <p:cNvSpPr/>
          <p:nvPr/>
        </p:nvSpPr>
        <p:spPr>
          <a:xfrm>
            <a:off x="868680" y="2560320"/>
            <a:ext cx="4526280" cy="932688"/>
          </a:xfrm>
          <a:prstGeom prst="roundRect">
            <a:avLst>
              <a:gd name="adj" fmla="val 11765"/>
            </a:avLst>
          </a:prstGeom>
          <a:solidFill>
            <a:srgbClr val="FFFFFF"/>
          </a:solidFill>
          <a:ln w="12700">
            <a:solidFill>
              <a:srgbClr val="D3E5E2"/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14" name="Text 12"/>
          <p:cNvSpPr/>
          <p:nvPr/>
        </p:nvSpPr>
        <p:spPr>
          <a:xfrm>
            <a:off x="1097280" y="2706624"/>
            <a:ext cx="3931920" cy="237744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marL="0" indent="0">
              <a:buNone/>
            </a:pPr>
            <a:r>
              <a:rPr lang="en-US" sz="1700" b="1" dirty="0">
                <a:solidFill>
                  <a:srgbClr val="0E7C7B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3. Karıştırılan harfler</a:t>
            </a:r>
            <a:endParaRPr lang="en-US" sz="1700" dirty="0"/>
          </a:p>
        </p:txBody>
      </p:sp>
      <p:sp>
        <p:nvSpPr>
          <p:cNvPr id="15" name="Text 13"/>
          <p:cNvSpPr/>
          <p:nvPr/>
        </p:nvSpPr>
        <p:spPr>
          <a:xfrm>
            <a:off x="1097280" y="3035808"/>
            <a:ext cx="3931920" cy="219456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marL="0" indent="0">
              <a:buNone/>
            </a:pPr>
            <a:r>
              <a:rPr lang="en-US" sz="1550" dirty="0">
                <a:solidFill>
                  <a:srgbClr val="0B1F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c/ç, g/ğ, i/ı, o/ö, u/ü</a:t>
            </a:r>
            <a:endParaRPr lang="en-US" sz="1550" dirty="0"/>
          </a:p>
        </p:txBody>
      </p:sp>
      <p:sp>
        <p:nvSpPr>
          <p:cNvPr id="16" name="Shape 14"/>
          <p:cNvSpPr/>
          <p:nvPr/>
        </p:nvSpPr>
        <p:spPr>
          <a:xfrm>
            <a:off x="5943600" y="2560320"/>
            <a:ext cx="4526280" cy="932688"/>
          </a:xfrm>
          <a:prstGeom prst="roundRect">
            <a:avLst>
              <a:gd name="adj" fmla="val 11765"/>
            </a:avLst>
          </a:prstGeom>
          <a:solidFill>
            <a:srgbClr val="FFFFFF"/>
          </a:solidFill>
          <a:ln w="12700">
            <a:solidFill>
              <a:srgbClr val="D3E5E2"/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17" name="Text 15"/>
          <p:cNvSpPr/>
          <p:nvPr/>
        </p:nvSpPr>
        <p:spPr>
          <a:xfrm>
            <a:off x="6172200" y="2706624"/>
            <a:ext cx="3931920" cy="237744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marL="0" indent="0">
              <a:buNone/>
            </a:pPr>
            <a:r>
              <a:rPr lang="en-US" sz="1700" b="1" dirty="0">
                <a:solidFill>
                  <a:srgbClr val="0E7C7B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4. Kısa okuma</a:t>
            </a:r>
            <a:endParaRPr lang="en-US" sz="1700" dirty="0"/>
          </a:p>
        </p:txBody>
      </p:sp>
      <p:sp>
        <p:nvSpPr>
          <p:cNvPr id="18" name="Text 16"/>
          <p:cNvSpPr/>
          <p:nvPr/>
        </p:nvSpPr>
        <p:spPr>
          <a:xfrm>
            <a:off x="6172200" y="3035808"/>
            <a:ext cx="3931920" cy="219456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marL="0" indent="0">
              <a:buNone/>
            </a:pPr>
            <a:r>
              <a:rPr lang="en-US" sz="1550" dirty="0">
                <a:solidFill>
                  <a:srgbClr val="0B1F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el, al, at, anne, okul, kuş, gül</a:t>
            </a:r>
            <a:endParaRPr lang="en-US" sz="1550" dirty="0"/>
          </a:p>
        </p:txBody>
      </p:sp>
      <p:sp>
        <p:nvSpPr>
          <p:cNvPr id="19" name="Shape 17"/>
          <p:cNvSpPr/>
          <p:nvPr/>
        </p:nvSpPr>
        <p:spPr>
          <a:xfrm>
            <a:off x="868680" y="3886200"/>
            <a:ext cx="4526280" cy="932688"/>
          </a:xfrm>
          <a:prstGeom prst="roundRect">
            <a:avLst>
              <a:gd name="adj" fmla="val 11765"/>
            </a:avLst>
          </a:prstGeom>
          <a:solidFill>
            <a:srgbClr val="FFFFFF"/>
          </a:solidFill>
          <a:ln w="12700">
            <a:solidFill>
              <a:srgbClr val="D3E5E2"/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20" name="Text 18"/>
          <p:cNvSpPr/>
          <p:nvPr/>
        </p:nvSpPr>
        <p:spPr>
          <a:xfrm>
            <a:off x="1097280" y="4032504"/>
            <a:ext cx="3931920" cy="237744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marL="0" indent="0">
              <a:buNone/>
            </a:pPr>
            <a:r>
              <a:rPr lang="en-US" sz="1700" b="1" dirty="0">
                <a:solidFill>
                  <a:srgbClr val="0E7C7B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5. Anlamlı yazma</a:t>
            </a:r>
            <a:endParaRPr lang="en-US" sz="1700" dirty="0"/>
          </a:p>
        </p:txBody>
      </p:sp>
      <p:sp>
        <p:nvSpPr>
          <p:cNvPr id="21" name="Text 19"/>
          <p:cNvSpPr/>
          <p:nvPr/>
        </p:nvSpPr>
        <p:spPr>
          <a:xfrm>
            <a:off x="1097280" y="4361688"/>
            <a:ext cx="3931920" cy="219456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marL="0" indent="0">
              <a:buNone/>
            </a:pPr>
            <a:r>
              <a:rPr lang="en-US" sz="1550" dirty="0">
                <a:solidFill>
                  <a:srgbClr val="0B1F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Bayram kartı, aile notu, kısa günlük</a:t>
            </a:r>
            <a:endParaRPr lang="en-US" sz="1550" dirty="0"/>
          </a:p>
        </p:txBody>
      </p:sp>
      <p:sp>
        <p:nvSpPr>
          <p:cNvPr id="22" name="Text 20"/>
          <p:cNvSpPr/>
          <p:nvPr/>
        </p:nvSpPr>
        <p:spPr>
          <a:xfrm>
            <a:off x="868680" y="5806440"/>
            <a:ext cx="9875520" cy="329184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marL="0" indent="0">
              <a:buNone/>
            </a:pPr>
            <a:r>
              <a:rPr lang="en-US" sz="1800" b="1" dirty="0">
                <a:solidFill>
                  <a:srgbClr val="C27A3D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Not: Dikteyi başlangıç aracı yapmayın; önce ses, anlam ve kısa üretim.</a:t>
            </a:r>
            <a:endParaRPr lang="en-US" sz="1800" dirty="0"/>
          </a:p>
        </p:txBody>
      </p:sp>
      <p:sp>
        <p:nvSpPr>
          <p:cNvPr id="23" name="Text 21"/>
          <p:cNvSpPr/>
          <p:nvPr/>
        </p:nvSpPr>
        <p:spPr>
          <a:xfrm>
            <a:off x="11521440" y="6419088"/>
            <a:ext cx="36576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6B7C86"/>
                </a:solidFill>
              </a:rPr>
              <a:t>19</a:t>
            </a:r>
            <a:endParaRPr lang="en-US" sz="900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">
    <p:bg>
      <p:bgPr>
        <a:solidFill>
          <a:srgbClr val="FBF8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BF8F1"/>
          </a:solidFill>
          <a:ln w="12700">
            <a:solidFill>
              <a:srgbClr val="FBF8F1">
                <a:alpha val="0"/>
              </a:srgbClr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3" name="Shape 1"/>
          <p:cNvSpPr/>
          <p:nvPr/>
        </p:nvSpPr>
        <p:spPr>
          <a:xfrm>
            <a:off x="0" y="0"/>
            <a:ext cx="164592" cy="6858000"/>
          </a:xfrm>
          <a:prstGeom prst="rect">
            <a:avLst/>
          </a:prstGeom>
          <a:solidFill>
            <a:srgbClr val="102A43"/>
          </a:solidFill>
          <a:ln w="12700">
            <a:solidFill>
              <a:srgbClr val="102A43">
                <a:alpha val="0"/>
              </a:srgbClr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4" name="Shape 2"/>
          <p:cNvSpPr/>
          <p:nvPr/>
        </p:nvSpPr>
        <p:spPr>
          <a:xfrm>
            <a:off x="164592" y="0"/>
            <a:ext cx="45720" cy="6858000"/>
          </a:xfrm>
          <a:prstGeom prst="rect">
            <a:avLst/>
          </a:prstGeom>
          <a:solidFill>
            <a:srgbClr val="C27A3D"/>
          </a:solidFill>
          <a:ln w="12700">
            <a:solidFill>
              <a:srgbClr val="C27A3D">
                <a:alpha val="0"/>
              </a:srgbClr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6" name="Text 4"/>
          <p:cNvSpPr/>
          <p:nvPr/>
        </p:nvSpPr>
        <p:spPr>
          <a:xfrm>
            <a:off x="658368" y="530352"/>
            <a:ext cx="10241280" cy="50292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0" indent="0">
              <a:buNone/>
            </a:pPr>
            <a:r>
              <a:rPr lang="en-US" sz="3000" b="1" dirty="0">
                <a:solidFill>
                  <a:srgbClr val="102A43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Aynı harf, farklı ses: açıkça karşılaştırın</a:t>
            </a:r>
            <a:endParaRPr lang="en-US" sz="3000" dirty="0"/>
          </a:p>
        </p:txBody>
      </p:sp>
      <p:sp>
        <p:nvSpPr>
          <p:cNvPr id="7" name="Text 5"/>
          <p:cNvSpPr/>
          <p:nvPr/>
        </p:nvSpPr>
        <p:spPr>
          <a:xfrm>
            <a:off x="868680" y="1234440"/>
            <a:ext cx="2560320" cy="292608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marL="0" indent="0">
              <a:buNone/>
            </a:pPr>
            <a:r>
              <a:rPr lang="en-US" sz="1700" b="1" dirty="0">
                <a:solidFill>
                  <a:srgbClr val="0E7C7B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İtalyanca/İspanyolca</a:t>
            </a:r>
            <a:endParaRPr lang="en-US" sz="1700" dirty="0"/>
          </a:p>
        </p:txBody>
      </p:sp>
      <p:sp>
        <p:nvSpPr>
          <p:cNvPr id="8" name="Text 6"/>
          <p:cNvSpPr/>
          <p:nvPr/>
        </p:nvSpPr>
        <p:spPr>
          <a:xfrm>
            <a:off x="3474720" y="1234440"/>
            <a:ext cx="3566160" cy="41148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marL="0" indent="0">
              <a:buNone/>
            </a:pPr>
            <a:r>
              <a:rPr lang="en-US" sz="1500" dirty="0">
                <a:solidFill>
                  <a:srgbClr val="314B5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c/g harflerinin sesi bağlama göre değişebilir</a:t>
            </a:r>
            <a:endParaRPr lang="en-US" sz="1500" dirty="0"/>
          </a:p>
        </p:txBody>
      </p:sp>
      <p:sp>
        <p:nvSpPr>
          <p:cNvPr id="9" name="Shape 7"/>
          <p:cNvSpPr/>
          <p:nvPr/>
        </p:nvSpPr>
        <p:spPr>
          <a:xfrm>
            <a:off x="7269480" y="1453896"/>
            <a:ext cx="548640" cy="0"/>
          </a:xfrm>
          <a:prstGeom prst="line">
            <a:avLst/>
          </a:prstGeom>
          <a:noFill/>
          <a:ln w="25400">
            <a:solidFill>
              <a:srgbClr val="C27A3D"/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10" name="Text 8"/>
          <p:cNvSpPr/>
          <p:nvPr/>
        </p:nvSpPr>
        <p:spPr>
          <a:xfrm>
            <a:off x="8001000" y="1234440"/>
            <a:ext cx="3108960" cy="41148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marL="0" indent="0">
              <a:buNone/>
            </a:pPr>
            <a:r>
              <a:rPr lang="en-US" sz="1500" b="1" dirty="0">
                <a:solidFill>
                  <a:srgbClr val="102A4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Türkçede c ve ç sabittir</a:t>
            </a:r>
            <a:endParaRPr lang="en-US" sz="1500" dirty="0"/>
          </a:p>
        </p:txBody>
      </p:sp>
      <p:sp>
        <p:nvSpPr>
          <p:cNvPr id="11" name="Text 9"/>
          <p:cNvSpPr/>
          <p:nvPr/>
        </p:nvSpPr>
        <p:spPr>
          <a:xfrm>
            <a:off x="868680" y="2240280"/>
            <a:ext cx="2560320" cy="292608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marL="0" indent="0">
              <a:buNone/>
            </a:pPr>
            <a:r>
              <a:rPr lang="en-US" sz="1700" b="1" dirty="0">
                <a:solidFill>
                  <a:srgbClr val="0E7C7B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Balkan dilleri</a:t>
            </a:r>
            <a:endParaRPr lang="en-US" sz="1700" dirty="0"/>
          </a:p>
        </p:txBody>
      </p:sp>
      <p:sp>
        <p:nvSpPr>
          <p:cNvPr id="12" name="Text 10"/>
          <p:cNvSpPr/>
          <p:nvPr/>
        </p:nvSpPr>
        <p:spPr>
          <a:xfrm>
            <a:off x="3474720" y="2240280"/>
            <a:ext cx="3566160" cy="41148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marL="0" indent="0">
              <a:buNone/>
            </a:pPr>
            <a:r>
              <a:rPr lang="en-US" sz="1500" dirty="0">
                <a:solidFill>
                  <a:srgbClr val="314B5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c çoğu zaman /ts/ değerindedir</a:t>
            </a:r>
            <a:endParaRPr lang="en-US" sz="1500" dirty="0"/>
          </a:p>
        </p:txBody>
      </p:sp>
      <p:sp>
        <p:nvSpPr>
          <p:cNvPr id="13" name="Shape 11"/>
          <p:cNvSpPr/>
          <p:nvPr/>
        </p:nvSpPr>
        <p:spPr>
          <a:xfrm>
            <a:off x="7269480" y="2459736"/>
            <a:ext cx="548640" cy="0"/>
          </a:xfrm>
          <a:prstGeom prst="line">
            <a:avLst/>
          </a:prstGeom>
          <a:noFill/>
          <a:ln w="25400">
            <a:solidFill>
              <a:srgbClr val="C27A3D"/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14" name="Text 12"/>
          <p:cNvSpPr/>
          <p:nvPr/>
        </p:nvSpPr>
        <p:spPr>
          <a:xfrm>
            <a:off x="8001000" y="2240280"/>
            <a:ext cx="3108960" cy="41148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marL="0" indent="0">
              <a:buNone/>
            </a:pPr>
            <a:r>
              <a:rPr lang="en-US" sz="1500" b="1" dirty="0">
                <a:solidFill>
                  <a:srgbClr val="102A4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Türkçede c = </a:t>
            </a:r>
            <a:r>
              <a:rPr lang="en-US" sz="1500" b="1" dirty="0" err="1">
                <a:solidFill>
                  <a:srgbClr val="102A4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cam’daki</a:t>
            </a:r>
            <a:r>
              <a:rPr lang="en-US" sz="1500" b="1" dirty="0">
                <a:solidFill>
                  <a:srgbClr val="102A4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 ses</a:t>
            </a:r>
            <a:endParaRPr lang="en-US" sz="1500" dirty="0"/>
          </a:p>
        </p:txBody>
      </p:sp>
      <p:sp>
        <p:nvSpPr>
          <p:cNvPr id="15" name="Text 13"/>
          <p:cNvSpPr/>
          <p:nvPr/>
        </p:nvSpPr>
        <p:spPr>
          <a:xfrm>
            <a:off x="868680" y="3246120"/>
            <a:ext cx="2560320" cy="292608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marL="0" indent="0">
              <a:buNone/>
            </a:pPr>
            <a:r>
              <a:rPr lang="en-US" sz="1700" b="1" dirty="0">
                <a:solidFill>
                  <a:srgbClr val="0E7C7B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Hollandaca/Nordik diller</a:t>
            </a:r>
            <a:endParaRPr lang="en-US" sz="1700" dirty="0"/>
          </a:p>
        </p:txBody>
      </p:sp>
      <p:sp>
        <p:nvSpPr>
          <p:cNvPr id="16" name="Text 14"/>
          <p:cNvSpPr/>
          <p:nvPr/>
        </p:nvSpPr>
        <p:spPr>
          <a:xfrm>
            <a:off x="3474720" y="3246120"/>
            <a:ext cx="3566160" cy="41148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marL="0" indent="0">
              <a:buNone/>
            </a:pPr>
            <a:r>
              <a:rPr lang="en-US" sz="1500" dirty="0">
                <a:solidFill>
                  <a:srgbClr val="314B5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harf birleşimleri ve özel ünlüler karmaşık olabilir</a:t>
            </a:r>
            <a:endParaRPr lang="en-US" sz="1500" dirty="0"/>
          </a:p>
        </p:txBody>
      </p:sp>
      <p:sp>
        <p:nvSpPr>
          <p:cNvPr id="17" name="Shape 15"/>
          <p:cNvSpPr/>
          <p:nvPr/>
        </p:nvSpPr>
        <p:spPr>
          <a:xfrm>
            <a:off x="7269480" y="3465576"/>
            <a:ext cx="548640" cy="0"/>
          </a:xfrm>
          <a:prstGeom prst="line">
            <a:avLst/>
          </a:prstGeom>
          <a:noFill/>
          <a:ln w="25400">
            <a:solidFill>
              <a:srgbClr val="C27A3D"/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18" name="Text 16"/>
          <p:cNvSpPr/>
          <p:nvPr/>
        </p:nvSpPr>
        <p:spPr>
          <a:xfrm>
            <a:off x="8001000" y="3246120"/>
            <a:ext cx="3108960" cy="41148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marL="0" indent="0">
              <a:buNone/>
            </a:pPr>
            <a:r>
              <a:rPr lang="en-US" sz="1500" b="1" dirty="0">
                <a:solidFill>
                  <a:srgbClr val="102A4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Türkçede harf-ses ilişkisi daha düzenlidir</a:t>
            </a:r>
            <a:endParaRPr lang="en-US" sz="1500" dirty="0"/>
          </a:p>
        </p:txBody>
      </p:sp>
      <p:sp>
        <p:nvSpPr>
          <p:cNvPr id="19" name="Text 17"/>
          <p:cNvSpPr/>
          <p:nvPr/>
        </p:nvSpPr>
        <p:spPr>
          <a:xfrm>
            <a:off x="868680" y="4251960"/>
            <a:ext cx="2560320" cy="292608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marL="0" indent="0">
              <a:buNone/>
            </a:pPr>
            <a:r>
              <a:rPr lang="en-US" sz="1700" b="1" dirty="0">
                <a:solidFill>
                  <a:srgbClr val="0E7C7B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Fince</a:t>
            </a:r>
            <a:endParaRPr lang="en-US" sz="1700" dirty="0"/>
          </a:p>
        </p:txBody>
      </p:sp>
      <p:sp>
        <p:nvSpPr>
          <p:cNvPr id="20" name="Text 18"/>
          <p:cNvSpPr/>
          <p:nvPr/>
        </p:nvSpPr>
        <p:spPr>
          <a:xfrm>
            <a:off x="3474720" y="4251960"/>
            <a:ext cx="3566160" cy="41148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marL="0" indent="0">
              <a:buNone/>
            </a:pPr>
            <a:r>
              <a:rPr lang="en-US" sz="1500" dirty="0">
                <a:solidFill>
                  <a:srgbClr val="314B5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uzun/kısa sesler yazıda çok belirgindir</a:t>
            </a:r>
            <a:endParaRPr lang="en-US" sz="1500" dirty="0"/>
          </a:p>
        </p:txBody>
      </p:sp>
      <p:sp>
        <p:nvSpPr>
          <p:cNvPr id="21" name="Shape 19"/>
          <p:cNvSpPr/>
          <p:nvPr/>
        </p:nvSpPr>
        <p:spPr>
          <a:xfrm>
            <a:off x="7269480" y="4471416"/>
            <a:ext cx="548640" cy="0"/>
          </a:xfrm>
          <a:prstGeom prst="line">
            <a:avLst/>
          </a:prstGeom>
          <a:noFill/>
          <a:ln w="25400">
            <a:solidFill>
              <a:srgbClr val="C27A3D"/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22" name="Text 20"/>
          <p:cNvSpPr/>
          <p:nvPr/>
        </p:nvSpPr>
        <p:spPr>
          <a:xfrm>
            <a:off x="8001000" y="4251960"/>
            <a:ext cx="3108960" cy="41148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marL="0" indent="0">
              <a:buNone/>
            </a:pPr>
            <a:r>
              <a:rPr lang="en-US" sz="1500" b="1" dirty="0">
                <a:solidFill>
                  <a:srgbClr val="102A4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Türkçede anlamlı hece ve kelime üzerinden ilerleyin</a:t>
            </a:r>
            <a:endParaRPr lang="en-US" sz="1500" dirty="0"/>
          </a:p>
        </p:txBody>
      </p:sp>
      <p:sp>
        <p:nvSpPr>
          <p:cNvPr id="23" name="Text 21"/>
          <p:cNvSpPr/>
          <p:nvPr/>
        </p:nvSpPr>
        <p:spPr>
          <a:xfrm>
            <a:off x="11521440" y="6419088"/>
            <a:ext cx="36576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6B7C86"/>
                </a:solidFill>
              </a:rPr>
              <a:t>20</a:t>
            </a:r>
            <a:endParaRPr lang="en-US" sz="900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">
    <p:bg>
      <p:bgPr>
        <a:solidFill>
          <a:srgbClr val="0B1F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mnt/data/a_warm_cozy_illustrated_scene_of_a_remote_online.png"/>
          <p:cNvPicPr>
            <a:picLocks noChangeAspect="1"/>
          </p:cNvPicPr>
          <p:nvPr/>
        </p:nvPicPr>
        <p:blipFill>
          <a:blip r:embed="rId3"/>
          <a:srcRect t="25" b="25"/>
          <a:stretch/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0B1F33">
              <a:alpha val="82000"/>
            </a:srgbClr>
          </a:solidFill>
          <a:ln w="12700">
            <a:solidFill>
              <a:srgbClr val="0B1F33">
                <a:alpha val="0"/>
              </a:srgbClr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4" name="Text 1"/>
          <p:cNvSpPr/>
          <p:nvPr/>
        </p:nvSpPr>
        <p:spPr>
          <a:xfrm>
            <a:off x="731520" y="713232"/>
            <a:ext cx="43891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E4B363"/>
                </a:solidFill>
              </a:rPr>
              <a:t>BÖLÜM 3</a:t>
            </a:r>
            <a:endParaRPr lang="en-US" sz="1200" dirty="0"/>
          </a:p>
        </p:txBody>
      </p:sp>
      <p:sp>
        <p:nvSpPr>
          <p:cNvPr id="5" name="Text 2"/>
          <p:cNvSpPr/>
          <p:nvPr/>
        </p:nvSpPr>
        <p:spPr>
          <a:xfrm>
            <a:off x="731520" y="1234440"/>
            <a:ext cx="7772400" cy="192024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0" indent="0">
              <a:buNone/>
            </a:pPr>
            <a:r>
              <a:rPr lang="en-US" sz="4200" b="1" dirty="0">
                <a:solidFill>
                  <a:srgbClr val="FFFFF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Çevrim içi TTK dersinde yöntem tasarımı</a:t>
            </a:r>
            <a:endParaRPr lang="en-US" sz="4200" dirty="0"/>
          </a:p>
        </p:txBody>
      </p:sp>
      <p:sp>
        <p:nvSpPr>
          <p:cNvPr id="6" name="Shape 3"/>
          <p:cNvSpPr/>
          <p:nvPr/>
        </p:nvSpPr>
        <p:spPr>
          <a:xfrm>
            <a:off x="731520" y="3703320"/>
            <a:ext cx="1828800" cy="0"/>
          </a:xfrm>
          <a:prstGeom prst="line">
            <a:avLst/>
          </a:prstGeom>
          <a:noFill/>
          <a:ln w="38100">
            <a:solidFill>
              <a:srgbClr val="E4B363"/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7" name="Text 4"/>
          <p:cNvSpPr/>
          <p:nvPr/>
        </p:nvSpPr>
        <p:spPr>
          <a:xfrm>
            <a:off x="11521440" y="6419088"/>
            <a:ext cx="36576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6B7C86"/>
                </a:solidFill>
              </a:rPr>
              <a:t>21</a:t>
            </a:r>
            <a:endParaRPr lang="en-US" sz="900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">
    <p:bg>
      <p:bgPr>
        <a:solidFill>
          <a:srgbClr val="FBF8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BF8F1"/>
          </a:solidFill>
          <a:ln w="12700">
            <a:solidFill>
              <a:srgbClr val="FBF8F1">
                <a:alpha val="0"/>
              </a:srgbClr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3" name="Shape 1"/>
          <p:cNvSpPr/>
          <p:nvPr/>
        </p:nvSpPr>
        <p:spPr>
          <a:xfrm>
            <a:off x="0" y="0"/>
            <a:ext cx="164592" cy="6858000"/>
          </a:xfrm>
          <a:prstGeom prst="rect">
            <a:avLst/>
          </a:prstGeom>
          <a:solidFill>
            <a:srgbClr val="102A43"/>
          </a:solidFill>
          <a:ln w="12700">
            <a:solidFill>
              <a:srgbClr val="102A43">
                <a:alpha val="0"/>
              </a:srgbClr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4" name="Shape 2"/>
          <p:cNvSpPr/>
          <p:nvPr/>
        </p:nvSpPr>
        <p:spPr>
          <a:xfrm>
            <a:off x="164592" y="0"/>
            <a:ext cx="45720" cy="6858000"/>
          </a:xfrm>
          <a:prstGeom prst="rect">
            <a:avLst/>
          </a:prstGeom>
          <a:solidFill>
            <a:srgbClr val="C27A3D"/>
          </a:solidFill>
          <a:ln w="12700">
            <a:solidFill>
              <a:srgbClr val="C27A3D">
                <a:alpha val="0"/>
              </a:srgbClr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6" name="Text 4"/>
          <p:cNvSpPr/>
          <p:nvPr/>
        </p:nvSpPr>
        <p:spPr>
          <a:xfrm>
            <a:off x="658368" y="530352"/>
            <a:ext cx="10241280" cy="50292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0" indent="0">
              <a:buNone/>
            </a:pPr>
            <a:r>
              <a:rPr lang="en-US" sz="3000" b="1" dirty="0">
                <a:solidFill>
                  <a:srgbClr val="102A43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40 dakikalık çevrim içi ders ritmi</a:t>
            </a:r>
            <a:endParaRPr lang="en-US" sz="3000" dirty="0"/>
          </a:p>
        </p:txBody>
      </p:sp>
      <p:sp>
        <p:nvSpPr>
          <p:cNvPr id="7" name="Shape 5"/>
          <p:cNvSpPr/>
          <p:nvPr/>
        </p:nvSpPr>
        <p:spPr>
          <a:xfrm>
            <a:off x="731520" y="1463040"/>
            <a:ext cx="1463040" cy="3474720"/>
          </a:xfrm>
          <a:prstGeom prst="rect">
            <a:avLst/>
          </a:prstGeom>
          <a:solidFill>
            <a:srgbClr val="EAF3F2"/>
          </a:solidFill>
          <a:ln w="12700">
            <a:solidFill>
              <a:srgbClr val="D6E5E2"/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8" name="Text 6"/>
          <p:cNvSpPr/>
          <p:nvPr/>
        </p:nvSpPr>
        <p:spPr>
          <a:xfrm>
            <a:off x="896112" y="1755648"/>
            <a:ext cx="1143000" cy="32004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marL="0" indent="0">
              <a:buNone/>
            </a:pPr>
            <a:r>
              <a:rPr lang="en-US" sz="2200" b="1" dirty="0">
                <a:solidFill>
                  <a:srgbClr val="0E7C7B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5 dk</a:t>
            </a:r>
            <a:endParaRPr lang="en-US" sz="2200" dirty="0"/>
          </a:p>
        </p:txBody>
      </p:sp>
      <p:sp>
        <p:nvSpPr>
          <p:cNvPr id="9" name="Text 7"/>
          <p:cNvSpPr/>
          <p:nvPr/>
        </p:nvSpPr>
        <p:spPr>
          <a:xfrm>
            <a:off x="896112" y="2331720"/>
            <a:ext cx="1170432" cy="50292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marL="0" indent="0">
              <a:buNone/>
            </a:pPr>
            <a:r>
              <a:rPr lang="en-US" sz="1500" b="1" dirty="0">
                <a:solidFill>
                  <a:srgbClr val="102A4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Sözlü ısınma</a:t>
            </a:r>
            <a:endParaRPr lang="en-US" sz="1500" dirty="0"/>
          </a:p>
        </p:txBody>
      </p:sp>
      <p:sp>
        <p:nvSpPr>
          <p:cNvPr id="10" name="Text 8"/>
          <p:cNvSpPr/>
          <p:nvPr/>
        </p:nvSpPr>
        <p:spPr>
          <a:xfrm>
            <a:off x="896112" y="3246120"/>
            <a:ext cx="1143000" cy="82296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marL="0" indent="0">
              <a:buNone/>
            </a:pPr>
            <a:r>
              <a:rPr lang="en-US" sz="1250" dirty="0">
                <a:solidFill>
                  <a:srgbClr val="314B5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Bugünün kelimesi / kısa soru</a:t>
            </a:r>
            <a:endParaRPr lang="en-US" sz="1250" dirty="0"/>
          </a:p>
        </p:txBody>
      </p:sp>
      <p:sp>
        <p:nvSpPr>
          <p:cNvPr id="11" name="Shape 9"/>
          <p:cNvSpPr/>
          <p:nvPr/>
        </p:nvSpPr>
        <p:spPr>
          <a:xfrm>
            <a:off x="2606040" y="1463040"/>
            <a:ext cx="1463040" cy="3474720"/>
          </a:xfrm>
          <a:prstGeom prst="rect">
            <a:avLst/>
          </a:prstGeom>
          <a:solidFill>
            <a:srgbClr val="FFFFFF"/>
          </a:solidFill>
          <a:ln w="12700">
            <a:solidFill>
              <a:srgbClr val="D6E5E2"/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12" name="Text 10"/>
          <p:cNvSpPr/>
          <p:nvPr/>
        </p:nvSpPr>
        <p:spPr>
          <a:xfrm>
            <a:off x="2770632" y="1755648"/>
            <a:ext cx="1143000" cy="32004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marL="0" indent="0">
              <a:buNone/>
            </a:pPr>
            <a:r>
              <a:rPr lang="en-US" sz="2200" b="1" dirty="0">
                <a:solidFill>
                  <a:srgbClr val="0E7C7B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7 dk</a:t>
            </a:r>
            <a:endParaRPr lang="en-US" sz="2200" dirty="0"/>
          </a:p>
        </p:txBody>
      </p:sp>
      <p:sp>
        <p:nvSpPr>
          <p:cNvPr id="13" name="Text 11"/>
          <p:cNvSpPr/>
          <p:nvPr/>
        </p:nvSpPr>
        <p:spPr>
          <a:xfrm>
            <a:off x="2770632" y="2331720"/>
            <a:ext cx="1170432" cy="50292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marL="0" indent="0">
              <a:buNone/>
            </a:pPr>
            <a:r>
              <a:rPr lang="en-US" sz="1500" b="1" dirty="0">
                <a:solidFill>
                  <a:srgbClr val="102A4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Telaffuz odağı</a:t>
            </a:r>
            <a:endParaRPr lang="en-US" sz="1500" dirty="0"/>
          </a:p>
        </p:txBody>
      </p:sp>
      <p:sp>
        <p:nvSpPr>
          <p:cNvPr id="14" name="Text 12"/>
          <p:cNvSpPr/>
          <p:nvPr/>
        </p:nvSpPr>
        <p:spPr>
          <a:xfrm>
            <a:off x="2770632" y="3246120"/>
            <a:ext cx="1143000" cy="82296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marL="0" indent="0">
              <a:buNone/>
            </a:pPr>
            <a:r>
              <a:rPr lang="en-US" sz="1250" dirty="0">
                <a:solidFill>
                  <a:srgbClr val="314B5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Bir ses çifti veya harf</a:t>
            </a:r>
            <a:endParaRPr lang="en-US" sz="1250" dirty="0"/>
          </a:p>
        </p:txBody>
      </p:sp>
      <p:sp>
        <p:nvSpPr>
          <p:cNvPr id="15" name="Shape 13"/>
          <p:cNvSpPr/>
          <p:nvPr/>
        </p:nvSpPr>
        <p:spPr>
          <a:xfrm>
            <a:off x="4480560" y="1463040"/>
            <a:ext cx="1463040" cy="3474720"/>
          </a:xfrm>
          <a:prstGeom prst="rect">
            <a:avLst/>
          </a:prstGeom>
          <a:solidFill>
            <a:srgbClr val="EAF3F2"/>
          </a:solidFill>
          <a:ln w="12700">
            <a:solidFill>
              <a:srgbClr val="D6E5E2"/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16" name="Text 14"/>
          <p:cNvSpPr/>
          <p:nvPr/>
        </p:nvSpPr>
        <p:spPr>
          <a:xfrm>
            <a:off x="4645152" y="1755648"/>
            <a:ext cx="1143000" cy="32004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marL="0" indent="0">
              <a:buNone/>
            </a:pPr>
            <a:r>
              <a:rPr lang="en-US" sz="2200" b="1" dirty="0">
                <a:solidFill>
                  <a:srgbClr val="0E7C7B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10 dk</a:t>
            </a:r>
            <a:endParaRPr lang="en-US" sz="2200" dirty="0"/>
          </a:p>
        </p:txBody>
      </p:sp>
      <p:sp>
        <p:nvSpPr>
          <p:cNvPr id="17" name="Text 15"/>
          <p:cNvSpPr/>
          <p:nvPr/>
        </p:nvSpPr>
        <p:spPr>
          <a:xfrm>
            <a:off x="4645152" y="2331720"/>
            <a:ext cx="1170432" cy="50292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marL="0" indent="0">
              <a:buNone/>
            </a:pPr>
            <a:r>
              <a:rPr lang="en-US" sz="1500" b="1" dirty="0">
                <a:solidFill>
                  <a:srgbClr val="102A4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Harf–kelime–metin</a:t>
            </a:r>
            <a:endParaRPr lang="en-US" sz="1500" dirty="0"/>
          </a:p>
        </p:txBody>
      </p:sp>
      <p:sp>
        <p:nvSpPr>
          <p:cNvPr id="18" name="Text 16"/>
          <p:cNvSpPr/>
          <p:nvPr/>
        </p:nvSpPr>
        <p:spPr>
          <a:xfrm>
            <a:off x="4645152" y="3246120"/>
            <a:ext cx="1143000" cy="82296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marL="0" indent="0">
              <a:buNone/>
            </a:pPr>
            <a:r>
              <a:rPr lang="en-US" sz="1250" dirty="0">
                <a:solidFill>
                  <a:srgbClr val="314B5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Yaşa göre okuma/yazma</a:t>
            </a:r>
            <a:endParaRPr lang="en-US" sz="1250" dirty="0"/>
          </a:p>
        </p:txBody>
      </p:sp>
      <p:sp>
        <p:nvSpPr>
          <p:cNvPr id="19" name="Shape 17"/>
          <p:cNvSpPr/>
          <p:nvPr/>
        </p:nvSpPr>
        <p:spPr>
          <a:xfrm>
            <a:off x="6355080" y="1463040"/>
            <a:ext cx="1463040" cy="3474720"/>
          </a:xfrm>
          <a:prstGeom prst="rect">
            <a:avLst/>
          </a:prstGeom>
          <a:solidFill>
            <a:srgbClr val="FFFFFF"/>
          </a:solidFill>
          <a:ln w="12700">
            <a:solidFill>
              <a:srgbClr val="D6E5E2"/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20" name="Text 18"/>
          <p:cNvSpPr/>
          <p:nvPr/>
        </p:nvSpPr>
        <p:spPr>
          <a:xfrm>
            <a:off x="6519672" y="1755648"/>
            <a:ext cx="1143000" cy="32004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marL="0" indent="0">
              <a:buNone/>
            </a:pPr>
            <a:r>
              <a:rPr lang="en-US" sz="2200" b="1" dirty="0">
                <a:solidFill>
                  <a:srgbClr val="0E7C7B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10 dk</a:t>
            </a:r>
            <a:endParaRPr lang="en-US" sz="2200" dirty="0"/>
          </a:p>
        </p:txBody>
      </p:sp>
      <p:sp>
        <p:nvSpPr>
          <p:cNvPr id="21" name="Text 19"/>
          <p:cNvSpPr/>
          <p:nvPr/>
        </p:nvSpPr>
        <p:spPr>
          <a:xfrm>
            <a:off x="6519672" y="2331720"/>
            <a:ext cx="1170432" cy="50292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marL="0" indent="0">
              <a:buNone/>
            </a:pPr>
            <a:r>
              <a:rPr lang="en-US" sz="1500" b="1" dirty="0">
                <a:solidFill>
                  <a:srgbClr val="102A4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Kültürel görev</a:t>
            </a:r>
            <a:endParaRPr lang="en-US" sz="1500" dirty="0"/>
          </a:p>
        </p:txBody>
      </p:sp>
      <p:sp>
        <p:nvSpPr>
          <p:cNvPr id="22" name="Text 20"/>
          <p:cNvSpPr/>
          <p:nvPr/>
        </p:nvSpPr>
        <p:spPr>
          <a:xfrm>
            <a:off x="6519672" y="3246120"/>
            <a:ext cx="1143000" cy="82296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marL="0" indent="0">
              <a:buNone/>
            </a:pPr>
            <a:r>
              <a:rPr lang="en-US" sz="1250" dirty="0">
                <a:solidFill>
                  <a:srgbClr val="314B5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Bayram, aile, şehir, masal</a:t>
            </a:r>
            <a:endParaRPr lang="en-US" sz="1250" dirty="0"/>
          </a:p>
        </p:txBody>
      </p:sp>
      <p:sp>
        <p:nvSpPr>
          <p:cNvPr id="23" name="Shape 21"/>
          <p:cNvSpPr/>
          <p:nvPr/>
        </p:nvSpPr>
        <p:spPr>
          <a:xfrm>
            <a:off x="8229600" y="1463040"/>
            <a:ext cx="1463040" cy="3474720"/>
          </a:xfrm>
          <a:prstGeom prst="rect">
            <a:avLst/>
          </a:prstGeom>
          <a:solidFill>
            <a:srgbClr val="EAF3F2"/>
          </a:solidFill>
          <a:ln w="12700">
            <a:solidFill>
              <a:srgbClr val="D6E5E2"/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24" name="Text 22"/>
          <p:cNvSpPr/>
          <p:nvPr/>
        </p:nvSpPr>
        <p:spPr>
          <a:xfrm>
            <a:off x="8394192" y="1755648"/>
            <a:ext cx="1143000" cy="32004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marL="0" indent="0">
              <a:buNone/>
            </a:pPr>
            <a:r>
              <a:rPr lang="en-US" sz="2200" b="1" dirty="0">
                <a:solidFill>
                  <a:srgbClr val="0E7C7B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5 dk</a:t>
            </a:r>
            <a:endParaRPr lang="en-US" sz="2200" dirty="0"/>
          </a:p>
        </p:txBody>
      </p:sp>
      <p:sp>
        <p:nvSpPr>
          <p:cNvPr id="25" name="Text 23"/>
          <p:cNvSpPr/>
          <p:nvPr/>
        </p:nvSpPr>
        <p:spPr>
          <a:xfrm>
            <a:off x="8394192" y="2331720"/>
            <a:ext cx="1170432" cy="50292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marL="0" indent="0">
              <a:buNone/>
            </a:pPr>
            <a:r>
              <a:rPr lang="en-US" sz="1500" b="1" dirty="0">
                <a:solidFill>
                  <a:srgbClr val="102A4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Üretim</a:t>
            </a:r>
            <a:endParaRPr lang="en-US" sz="1500" dirty="0"/>
          </a:p>
        </p:txBody>
      </p:sp>
      <p:sp>
        <p:nvSpPr>
          <p:cNvPr id="26" name="Text 24"/>
          <p:cNvSpPr/>
          <p:nvPr/>
        </p:nvSpPr>
        <p:spPr>
          <a:xfrm>
            <a:off x="8394192" y="3246120"/>
            <a:ext cx="1143000" cy="82296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marL="0" indent="0">
              <a:buNone/>
            </a:pPr>
            <a:r>
              <a:rPr lang="en-US" sz="1250" dirty="0">
                <a:solidFill>
                  <a:srgbClr val="314B5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Bir cümle / kısa paylaşım</a:t>
            </a:r>
            <a:endParaRPr lang="en-US" sz="1250" dirty="0"/>
          </a:p>
        </p:txBody>
      </p:sp>
      <p:sp>
        <p:nvSpPr>
          <p:cNvPr id="27" name="Shape 25"/>
          <p:cNvSpPr/>
          <p:nvPr/>
        </p:nvSpPr>
        <p:spPr>
          <a:xfrm>
            <a:off x="10104120" y="1463040"/>
            <a:ext cx="1463040" cy="3474720"/>
          </a:xfrm>
          <a:prstGeom prst="rect">
            <a:avLst/>
          </a:prstGeom>
          <a:solidFill>
            <a:srgbClr val="FFFFFF"/>
          </a:solidFill>
          <a:ln w="12700">
            <a:solidFill>
              <a:srgbClr val="D6E5E2"/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28" name="Text 26"/>
          <p:cNvSpPr/>
          <p:nvPr/>
        </p:nvSpPr>
        <p:spPr>
          <a:xfrm>
            <a:off x="10268712" y="1755648"/>
            <a:ext cx="1143000" cy="32004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marL="0" indent="0">
              <a:buNone/>
            </a:pPr>
            <a:r>
              <a:rPr lang="en-US" sz="2200" b="1" dirty="0">
                <a:solidFill>
                  <a:srgbClr val="0E7C7B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3 dk</a:t>
            </a:r>
            <a:endParaRPr lang="en-US" sz="2200" dirty="0"/>
          </a:p>
        </p:txBody>
      </p:sp>
      <p:sp>
        <p:nvSpPr>
          <p:cNvPr id="29" name="Text 27"/>
          <p:cNvSpPr/>
          <p:nvPr/>
        </p:nvSpPr>
        <p:spPr>
          <a:xfrm>
            <a:off x="10268712" y="2331720"/>
            <a:ext cx="1170432" cy="50292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marL="0" indent="0">
              <a:buNone/>
            </a:pPr>
            <a:r>
              <a:rPr lang="en-US" sz="1500" b="1" dirty="0">
                <a:solidFill>
                  <a:srgbClr val="102A4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Ev görevi</a:t>
            </a:r>
            <a:endParaRPr lang="en-US" sz="1500" dirty="0"/>
          </a:p>
        </p:txBody>
      </p:sp>
      <p:sp>
        <p:nvSpPr>
          <p:cNvPr id="30" name="Text 28"/>
          <p:cNvSpPr/>
          <p:nvPr/>
        </p:nvSpPr>
        <p:spPr>
          <a:xfrm>
            <a:off x="10268712" y="3246120"/>
            <a:ext cx="1143000" cy="82296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marL="0" indent="0">
              <a:buNone/>
            </a:pPr>
            <a:r>
              <a:rPr lang="en-US" sz="1250" dirty="0">
                <a:solidFill>
                  <a:srgbClr val="314B5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Aileden kelime / mini röportaj</a:t>
            </a:r>
            <a:endParaRPr lang="en-US" sz="1250" dirty="0"/>
          </a:p>
        </p:txBody>
      </p:sp>
      <p:sp>
        <p:nvSpPr>
          <p:cNvPr id="31" name="Text 29"/>
          <p:cNvSpPr/>
          <p:nvPr/>
        </p:nvSpPr>
        <p:spPr>
          <a:xfrm>
            <a:off x="868680" y="5532120"/>
            <a:ext cx="10241280" cy="50292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marL="0" indent="0">
              <a:buNone/>
            </a:pPr>
            <a:r>
              <a:rPr lang="en-US" sz="2000" b="1" dirty="0">
                <a:solidFill>
                  <a:srgbClr val="C27A3D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Kural: Online derste her 5–7 dakikada bir öğrencinin görünen bir eylemi olmalı.</a:t>
            </a:r>
            <a:endParaRPr lang="en-US" sz="2000" dirty="0"/>
          </a:p>
        </p:txBody>
      </p:sp>
      <p:sp>
        <p:nvSpPr>
          <p:cNvPr id="32" name="Text 30"/>
          <p:cNvSpPr/>
          <p:nvPr/>
        </p:nvSpPr>
        <p:spPr>
          <a:xfrm>
            <a:off x="11521440" y="6419088"/>
            <a:ext cx="36576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6B7C86"/>
                </a:solidFill>
              </a:rPr>
              <a:t>22</a:t>
            </a:r>
            <a:endParaRPr lang="en-US" sz="9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FBF8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BF8F1"/>
          </a:solidFill>
          <a:ln w="12700">
            <a:solidFill>
              <a:srgbClr val="FBF8F1">
                <a:alpha val="0"/>
              </a:srgbClr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3" name="Shape 1"/>
          <p:cNvSpPr/>
          <p:nvPr/>
        </p:nvSpPr>
        <p:spPr>
          <a:xfrm>
            <a:off x="0" y="0"/>
            <a:ext cx="164592" cy="6858000"/>
          </a:xfrm>
          <a:prstGeom prst="rect">
            <a:avLst/>
          </a:prstGeom>
          <a:solidFill>
            <a:srgbClr val="102A43"/>
          </a:solidFill>
          <a:ln w="12700">
            <a:solidFill>
              <a:srgbClr val="102A43">
                <a:alpha val="0"/>
              </a:srgbClr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4" name="Shape 2"/>
          <p:cNvSpPr/>
          <p:nvPr/>
        </p:nvSpPr>
        <p:spPr>
          <a:xfrm>
            <a:off x="164592" y="0"/>
            <a:ext cx="45720" cy="6858000"/>
          </a:xfrm>
          <a:prstGeom prst="rect">
            <a:avLst/>
          </a:prstGeom>
          <a:solidFill>
            <a:srgbClr val="C27A3D"/>
          </a:solidFill>
          <a:ln w="12700">
            <a:solidFill>
              <a:srgbClr val="C27A3D">
                <a:alpha val="0"/>
              </a:srgbClr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6" name="Text 4"/>
          <p:cNvSpPr/>
          <p:nvPr/>
        </p:nvSpPr>
        <p:spPr>
          <a:xfrm>
            <a:off x="658368" y="530352"/>
            <a:ext cx="10241280" cy="50292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0" indent="0">
              <a:buNone/>
            </a:pPr>
            <a:r>
              <a:rPr lang="en-US" sz="3000" b="1" dirty="0">
                <a:solidFill>
                  <a:srgbClr val="102A43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TTK derslerinin yürütüldüğü ülke grubu</a:t>
            </a:r>
            <a:endParaRPr lang="en-US" sz="3000" dirty="0"/>
          </a:p>
        </p:txBody>
      </p:sp>
      <p:pic>
        <p:nvPicPr>
          <p:cNvPr id="7" name="Image 0" descr="/mnt/data/a_clean_vector_illustration_style_educational_tech.png"/>
          <p:cNvPicPr>
            <a:picLocks noChangeAspect="1"/>
          </p:cNvPicPr>
          <p:nvPr/>
        </p:nvPicPr>
        <p:blipFill>
          <a:blip r:embed="rId3"/>
          <a:srcRect l="19910" r="19910"/>
          <a:stretch/>
        </p:blipFill>
        <p:spPr>
          <a:xfrm>
            <a:off x="6583680" y="1325880"/>
            <a:ext cx="4937760" cy="4617720"/>
          </a:xfrm>
          <a:prstGeom prst="rect">
            <a:avLst/>
          </a:prstGeom>
        </p:spPr>
      </p:pic>
      <p:sp>
        <p:nvSpPr>
          <p:cNvPr id="8" name="Shape 5"/>
          <p:cNvSpPr/>
          <p:nvPr/>
        </p:nvSpPr>
        <p:spPr>
          <a:xfrm>
            <a:off x="868680" y="1417320"/>
            <a:ext cx="2103120" cy="411480"/>
          </a:xfrm>
          <a:prstGeom prst="roundRect">
            <a:avLst>
              <a:gd name="adj" fmla="val 17778"/>
            </a:avLst>
          </a:prstGeom>
          <a:solidFill>
            <a:srgbClr val="EAF3F2"/>
          </a:solidFill>
          <a:ln w="12700">
            <a:solidFill>
              <a:srgbClr val="EAF3F2">
                <a:alpha val="0"/>
              </a:srgbClr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9" name="Text 6"/>
          <p:cNvSpPr/>
          <p:nvPr/>
        </p:nvSpPr>
        <p:spPr>
          <a:xfrm>
            <a:off x="941832" y="1517904"/>
            <a:ext cx="1956816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102A4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Romanya</a:t>
            </a:r>
            <a:endParaRPr lang="en-US" sz="1400" dirty="0"/>
          </a:p>
        </p:txBody>
      </p:sp>
      <p:sp>
        <p:nvSpPr>
          <p:cNvPr id="10" name="Shape 7"/>
          <p:cNvSpPr/>
          <p:nvPr/>
        </p:nvSpPr>
        <p:spPr>
          <a:xfrm>
            <a:off x="3337560" y="1417320"/>
            <a:ext cx="2103120" cy="411480"/>
          </a:xfrm>
          <a:prstGeom prst="roundRect">
            <a:avLst>
              <a:gd name="adj" fmla="val 17778"/>
            </a:avLst>
          </a:prstGeom>
          <a:solidFill>
            <a:srgbClr val="EAF3F2"/>
          </a:solidFill>
          <a:ln w="12700">
            <a:solidFill>
              <a:srgbClr val="EAF3F2">
                <a:alpha val="0"/>
              </a:srgbClr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11" name="Text 8"/>
          <p:cNvSpPr/>
          <p:nvPr/>
        </p:nvSpPr>
        <p:spPr>
          <a:xfrm>
            <a:off x="3410712" y="1517904"/>
            <a:ext cx="1956816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102A4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Hollanda</a:t>
            </a:r>
            <a:endParaRPr lang="en-US" sz="1400" dirty="0"/>
          </a:p>
        </p:txBody>
      </p:sp>
      <p:sp>
        <p:nvSpPr>
          <p:cNvPr id="12" name="Shape 9"/>
          <p:cNvSpPr/>
          <p:nvPr/>
        </p:nvSpPr>
        <p:spPr>
          <a:xfrm>
            <a:off x="868680" y="2103120"/>
            <a:ext cx="2103120" cy="411480"/>
          </a:xfrm>
          <a:prstGeom prst="roundRect">
            <a:avLst>
              <a:gd name="adj" fmla="val 17778"/>
            </a:avLst>
          </a:prstGeom>
          <a:solidFill>
            <a:srgbClr val="EAF3F2"/>
          </a:solidFill>
          <a:ln w="12700">
            <a:solidFill>
              <a:srgbClr val="EAF3F2">
                <a:alpha val="0"/>
              </a:srgbClr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13" name="Text 10"/>
          <p:cNvSpPr/>
          <p:nvPr/>
        </p:nvSpPr>
        <p:spPr>
          <a:xfrm>
            <a:off x="941832" y="2203704"/>
            <a:ext cx="1956816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102A4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İspanya</a:t>
            </a:r>
            <a:endParaRPr lang="en-US" sz="1400" dirty="0"/>
          </a:p>
        </p:txBody>
      </p:sp>
      <p:sp>
        <p:nvSpPr>
          <p:cNvPr id="14" name="Shape 11"/>
          <p:cNvSpPr/>
          <p:nvPr/>
        </p:nvSpPr>
        <p:spPr>
          <a:xfrm>
            <a:off x="3337560" y="2103120"/>
            <a:ext cx="2103120" cy="411480"/>
          </a:xfrm>
          <a:prstGeom prst="roundRect">
            <a:avLst>
              <a:gd name="adj" fmla="val 17778"/>
            </a:avLst>
          </a:prstGeom>
          <a:solidFill>
            <a:srgbClr val="EAF3F2"/>
          </a:solidFill>
          <a:ln w="12700">
            <a:solidFill>
              <a:srgbClr val="EAF3F2">
                <a:alpha val="0"/>
              </a:srgbClr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15" name="Text 12"/>
          <p:cNvSpPr/>
          <p:nvPr/>
        </p:nvSpPr>
        <p:spPr>
          <a:xfrm>
            <a:off x="3410712" y="2203704"/>
            <a:ext cx="1956816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102A4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İtalya</a:t>
            </a:r>
            <a:endParaRPr lang="en-US" sz="1400" dirty="0"/>
          </a:p>
        </p:txBody>
      </p:sp>
      <p:sp>
        <p:nvSpPr>
          <p:cNvPr id="16" name="Shape 13"/>
          <p:cNvSpPr/>
          <p:nvPr/>
        </p:nvSpPr>
        <p:spPr>
          <a:xfrm>
            <a:off x="868680" y="2788920"/>
            <a:ext cx="2103120" cy="411480"/>
          </a:xfrm>
          <a:prstGeom prst="roundRect">
            <a:avLst>
              <a:gd name="adj" fmla="val 17778"/>
            </a:avLst>
          </a:prstGeom>
          <a:solidFill>
            <a:srgbClr val="EAF3F2"/>
          </a:solidFill>
          <a:ln w="12700">
            <a:solidFill>
              <a:srgbClr val="EAF3F2">
                <a:alpha val="0"/>
              </a:srgbClr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17" name="Text 14"/>
          <p:cNvSpPr/>
          <p:nvPr/>
        </p:nvSpPr>
        <p:spPr>
          <a:xfrm>
            <a:off x="941832" y="2889504"/>
            <a:ext cx="1956816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102A4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Karadağ</a:t>
            </a:r>
            <a:endParaRPr lang="en-US" sz="1400" dirty="0"/>
          </a:p>
        </p:txBody>
      </p:sp>
      <p:sp>
        <p:nvSpPr>
          <p:cNvPr id="18" name="Shape 15"/>
          <p:cNvSpPr/>
          <p:nvPr/>
        </p:nvSpPr>
        <p:spPr>
          <a:xfrm>
            <a:off x="3337560" y="2788920"/>
            <a:ext cx="2103120" cy="411480"/>
          </a:xfrm>
          <a:prstGeom prst="roundRect">
            <a:avLst>
              <a:gd name="adj" fmla="val 17778"/>
            </a:avLst>
          </a:prstGeom>
          <a:solidFill>
            <a:srgbClr val="EAF3F2"/>
          </a:solidFill>
          <a:ln w="12700">
            <a:solidFill>
              <a:srgbClr val="EAF3F2">
                <a:alpha val="0"/>
              </a:srgbClr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19" name="Text 16"/>
          <p:cNvSpPr/>
          <p:nvPr/>
        </p:nvSpPr>
        <p:spPr>
          <a:xfrm>
            <a:off x="3410712" y="2889504"/>
            <a:ext cx="1956816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102A4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Bosna-Hersek</a:t>
            </a:r>
            <a:endParaRPr lang="en-US" sz="1400" dirty="0"/>
          </a:p>
        </p:txBody>
      </p:sp>
      <p:sp>
        <p:nvSpPr>
          <p:cNvPr id="20" name="Shape 17"/>
          <p:cNvSpPr/>
          <p:nvPr/>
        </p:nvSpPr>
        <p:spPr>
          <a:xfrm>
            <a:off x="868680" y="3474720"/>
            <a:ext cx="2103120" cy="411480"/>
          </a:xfrm>
          <a:prstGeom prst="roundRect">
            <a:avLst>
              <a:gd name="adj" fmla="val 17778"/>
            </a:avLst>
          </a:prstGeom>
          <a:solidFill>
            <a:srgbClr val="DDECEC"/>
          </a:solidFill>
          <a:ln w="12700">
            <a:solidFill>
              <a:srgbClr val="DDECEC">
                <a:alpha val="0"/>
              </a:srgbClr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21" name="Text 18"/>
          <p:cNvSpPr/>
          <p:nvPr/>
        </p:nvSpPr>
        <p:spPr>
          <a:xfrm>
            <a:off x="941832" y="3575304"/>
            <a:ext cx="1956816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102A4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Finlandiya</a:t>
            </a:r>
            <a:endParaRPr lang="en-US" sz="1400" dirty="0"/>
          </a:p>
        </p:txBody>
      </p:sp>
      <p:sp>
        <p:nvSpPr>
          <p:cNvPr id="22" name="Shape 19"/>
          <p:cNvSpPr/>
          <p:nvPr/>
        </p:nvSpPr>
        <p:spPr>
          <a:xfrm>
            <a:off x="3337560" y="3474720"/>
            <a:ext cx="2103120" cy="411480"/>
          </a:xfrm>
          <a:prstGeom prst="roundRect">
            <a:avLst>
              <a:gd name="adj" fmla="val 17778"/>
            </a:avLst>
          </a:prstGeom>
          <a:solidFill>
            <a:srgbClr val="DDECEC"/>
          </a:solidFill>
          <a:ln w="12700">
            <a:solidFill>
              <a:srgbClr val="DDECEC">
                <a:alpha val="0"/>
              </a:srgbClr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23" name="Text 20"/>
          <p:cNvSpPr/>
          <p:nvPr/>
        </p:nvSpPr>
        <p:spPr>
          <a:xfrm>
            <a:off x="3410712" y="3575304"/>
            <a:ext cx="1956816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102A4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Norveç</a:t>
            </a:r>
            <a:endParaRPr lang="en-US" sz="1400" dirty="0"/>
          </a:p>
        </p:txBody>
      </p:sp>
      <p:sp>
        <p:nvSpPr>
          <p:cNvPr id="24" name="Shape 21"/>
          <p:cNvSpPr/>
          <p:nvPr/>
        </p:nvSpPr>
        <p:spPr>
          <a:xfrm>
            <a:off x="868680" y="4160520"/>
            <a:ext cx="2103120" cy="411480"/>
          </a:xfrm>
          <a:prstGeom prst="roundRect">
            <a:avLst>
              <a:gd name="adj" fmla="val 17778"/>
            </a:avLst>
          </a:prstGeom>
          <a:solidFill>
            <a:srgbClr val="DDECEC"/>
          </a:solidFill>
          <a:ln w="12700">
            <a:solidFill>
              <a:srgbClr val="DDECEC">
                <a:alpha val="0"/>
              </a:srgbClr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25" name="Text 22"/>
          <p:cNvSpPr/>
          <p:nvPr/>
        </p:nvSpPr>
        <p:spPr>
          <a:xfrm>
            <a:off x="941832" y="4261104"/>
            <a:ext cx="1956816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102A4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İsveç</a:t>
            </a:r>
            <a:endParaRPr lang="en-US" sz="1400" dirty="0"/>
          </a:p>
        </p:txBody>
      </p:sp>
      <p:sp>
        <p:nvSpPr>
          <p:cNvPr id="26" name="Shape 23"/>
          <p:cNvSpPr/>
          <p:nvPr/>
        </p:nvSpPr>
        <p:spPr>
          <a:xfrm>
            <a:off x="3337560" y="4160520"/>
            <a:ext cx="2103120" cy="411480"/>
          </a:xfrm>
          <a:prstGeom prst="roundRect">
            <a:avLst>
              <a:gd name="adj" fmla="val 17778"/>
            </a:avLst>
          </a:prstGeom>
          <a:solidFill>
            <a:srgbClr val="DDECEC"/>
          </a:solidFill>
          <a:ln w="12700">
            <a:solidFill>
              <a:srgbClr val="DDECEC">
                <a:alpha val="0"/>
              </a:srgbClr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27" name="Text 24"/>
          <p:cNvSpPr/>
          <p:nvPr/>
        </p:nvSpPr>
        <p:spPr>
          <a:xfrm>
            <a:off x="3410712" y="4261104"/>
            <a:ext cx="1956816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102A4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Danimarka</a:t>
            </a:r>
            <a:endParaRPr lang="en-US" sz="1400" dirty="0"/>
          </a:p>
        </p:txBody>
      </p:sp>
      <p:sp>
        <p:nvSpPr>
          <p:cNvPr id="28" name="Shape 25"/>
          <p:cNvSpPr/>
          <p:nvPr/>
        </p:nvSpPr>
        <p:spPr>
          <a:xfrm>
            <a:off x="868680" y="4846320"/>
            <a:ext cx="2103120" cy="411480"/>
          </a:xfrm>
          <a:prstGeom prst="roundRect">
            <a:avLst>
              <a:gd name="adj" fmla="val 17778"/>
            </a:avLst>
          </a:prstGeom>
          <a:solidFill>
            <a:srgbClr val="DDECEC"/>
          </a:solidFill>
          <a:ln w="12700">
            <a:solidFill>
              <a:srgbClr val="DDECEC">
                <a:alpha val="0"/>
              </a:srgbClr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29" name="Text 26"/>
          <p:cNvSpPr/>
          <p:nvPr/>
        </p:nvSpPr>
        <p:spPr>
          <a:xfrm>
            <a:off x="941832" y="4946904"/>
            <a:ext cx="1956816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102A4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İzlanda</a:t>
            </a:r>
            <a:endParaRPr lang="en-US" sz="1400" dirty="0"/>
          </a:p>
        </p:txBody>
      </p:sp>
      <p:sp>
        <p:nvSpPr>
          <p:cNvPr id="31" name="Text 28"/>
          <p:cNvSpPr/>
          <p:nvPr/>
        </p:nvSpPr>
        <p:spPr>
          <a:xfrm>
            <a:off x="11521440" y="6419088"/>
            <a:ext cx="36576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6B7C86"/>
                </a:solidFill>
              </a:rPr>
              <a:t>04</a:t>
            </a:r>
            <a:endParaRPr lang="en-US" sz="900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">
    <p:bg>
      <p:bgPr>
        <a:solidFill>
          <a:srgbClr val="F7F2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7F2EA"/>
          </a:solidFill>
          <a:ln w="12700">
            <a:solidFill>
              <a:srgbClr val="F7F2EA">
                <a:alpha val="0"/>
              </a:srgbClr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3" name="Shape 1"/>
          <p:cNvSpPr/>
          <p:nvPr/>
        </p:nvSpPr>
        <p:spPr>
          <a:xfrm>
            <a:off x="0" y="0"/>
            <a:ext cx="164592" cy="6858000"/>
          </a:xfrm>
          <a:prstGeom prst="rect">
            <a:avLst/>
          </a:prstGeom>
          <a:solidFill>
            <a:srgbClr val="102A43"/>
          </a:solidFill>
          <a:ln w="12700">
            <a:solidFill>
              <a:srgbClr val="102A43">
                <a:alpha val="0"/>
              </a:srgbClr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4" name="Shape 2"/>
          <p:cNvSpPr/>
          <p:nvPr/>
        </p:nvSpPr>
        <p:spPr>
          <a:xfrm>
            <a:off x="164592" y="0"/>
            <a:ext cx="45720" cy="6858000"/>
          </a:xfrm>
          <a:prstGeom prst="rect">
            <a:avLst/>
          </a:prstGeom>
          <a:solidFill>
            <a:srgbClr val="C27A3D"/>
          </a:solidFill>
          <a:ln w="12700">
            <a:solidFill>
              <a:srgbClr val="C27A3D">
                <a:alpha val="0"/>
              </a:srgbClr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6" name="Text 4"/>
          <p:cNvSpPr/>
          <p:nvPr/>
        </p:nvSpPr>
        <p:spPr>
          <a:xfrm>
            <a:off x="777240" y="251460"/>
            <a:ext cx="10241280" cy="50292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0" indent="0">
              <a:buNone/>
            </a:pPr>
            <a:r>
              <a:rPr lang="en-US" sz="3000" b="1" dirty="0">
                <a:solidFill>
                  <a:srgbClr val="102A43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Aynı tema, farklı görev</a:t>
            </a:r>
            <a:endParaRPr lang="en-US" sz="3000" dirty="0"/>
          </a:p>
        </p:txBody>
      </p:sp>
      <p:sp>
        <p:nvSpPr>
          <p:cNvPr id="7" name="Text 5"/>
          <p:cNvSpPr/>
          <p:nvPr/>
        </p:nvSpPr>
        <p:spPr>
          <a:xfrm>
            <a:off x="868680" y="1097280"/>
            <a:ext cx="9875520" cy="54864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marL="0" indent="0">
              <a:buNone/>
            </a:pPr>
            <a:r>
              <a:rPr lang="en-US" sz="2100" dirty="0">
                <a:solidFill>
                  <a:srgbClr val="0B1F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TTK sınıflarında yaş ve Türkçe düzeyi farklı olabilir. Çözüm: aynı kültürel temayı farklı ürünlerle çalışmak.</a:t>
            </a:r>
            <a:endParaRPr lang="en-US" sz="2100" dirty="0"/>
          </a:p>
        </p:txBody>
      </p:sp>
      <p:sp>
        <p:nvSpPr>
          <p:cNvPr id="8" name="Text 6"/>
          <p:cNvSpPr/>
          <p:nvPr/>
        </p:nvSpPr>
        <p:spPr>
          <a:xfrm>
            <a:off x="868680" y="2011680"/>
            <a:ext cx="1371600" cy="27432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marL="0" indent="0">
              <a:buNone/>
            </a:pPr>
            <a:r>
              <a:rPr lang="en-US" sz="1700" b="1" dirty="0">
                <a:solidFill>
                  <a:srgbClr val="0E7C7B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5–7 yaş</a:t>
            </a:r>
            <a:endParaRPr lang="en-US" sz="1700" dirty="0"/>
          </a:p>
        </p:txBody>
      </p:sp>
      <p:sp>
        <p:nvSpPr>
          <p:cNvPr id="9" name="Text 7"/>
          <p:cNvSpPr/>
          <p:nvPr/>
        </p:nvSpPr>
        <p:spPr>
          <a:xfrm>
            <a:off x="2423160" y="2011680"/>
            <a:ext cx="1920240" cy="27432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marL="0" indent="0">
              <a:buNone/>
            </a:pPr>
            <a:r>
              <a:rPr lang="en-US" sz="1700" b="1" dirty="0">
                <a:solidFill>
                  <a:srgbClr val="102A4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Eşleştir / söyle</a:t>
            </a:r>
            <a:endParaRPr lang="en-US" sz="1700" dirty="0"/>
          </a:p>
        </p:txBody>
      </p:sp>
      <p:sp>
        <p:nvSpPr>
          <p:cNvPr id="10" name="Text 8"/>
          <p:cNvSpPr/>
          <p:nvPr/>
        </p:nvSpPr>
        <p:spPr>
          <a:xfrm>
            <a:off x="4526280" y="2011680"/>
            <a:ext cx="6217920" cy="27432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marL="0" indent="0">
              <a:buNone/>
            </a:pPr>
            <a:r>
              <a:rPr lang="en-US" sz="1600" dirty="0">
                <a:solidFill>
                  <a:srgbClr val="314B5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Bayram kelimesini resimle eşleştir.</a:t>
            </a:r>
            <a:endParaRPr lang="en-US" sz="1600" dirty="0"/>
          </a:p>
        </p:txBody>
      </p:sp>
      <p:sp>
        <p:nvSpPr>
          <p:cNvPr id="11" name="Text 9"/>
          <p:cNvSpPr/>
          <p:nvPr/>
        </p:nvSpPr>
        <p:spPr>
          <a:xfrm>
            <a:off x="868680" y="2834640"/>
            <a:ext cx="1371600" cy="27432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marL="0" indent="0">
              <a:buNone/>
            </a:pPr>
            <a:r>
              <a:rPr lang="en-US" sz="1700" b="1" dirty="0">
                <a:solidFill>
                  <a:srgbClr val="0E7C7B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8–10 yaş</a:t>
            </a:r>
            <a:endParaRPr lang="en-US" sz="1700" dirty="0"/>
          </a:p>
        </p:txBody>
      </p:sp>
      <p:sp>
        <p:nvSpPr>
          <p:cNvPr id="12" name="Text 10"/>
          <p:cNvSpPr/>
          <p:nvPr/>
        </p:nvSpPr>
        <p:spPr>
          <a:xfrm>
            <a:off x="2423160" y="2834640"/>
            <a:ext cx="1920240" cy="27432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marL="0" indent="0">
              <a:buNone/>
            </a:pPr>
            <a:r>
              <a:rPr lang="en-US" sz="1700" b="1" dirty="0">
                <a:solidFill>
                  <a:srgbClr val="102A4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Anlat / oku</a:t>
            </a:r>
            <a:endParaRPr lang="en-US" sz="1700" dirty="0"/>
          </a:p>
        </p:txBody>
      </p:sp>
      <p:sp>
        <p:nvSpPr>
          <p:cNvPr id="13" name="Text 11"/>
          <p:cNvSpPr/>
          <p:nvPr/>
        </p:nvSpPr>
        <p:spPr>
          <a:xfrm>
            <a:off x="4526280" y="2834640"/>
            <a:ext cx="6217920" cy="27432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marL="0" indent="0">
              <a:buNone/>
            </a:pPr>
            <a:r>
              <a:rPr lang="en-US" sz="1600" dirty="0">
                <a:solidFill>
                  <a:srgbClr val="314B5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Bayram anısını 3 cümleyle anlat.</a:t>
            </a:r>
            <a:endParaRPr lang="en-US" sz="1600" dirty="0"/>
          </a:p>
        </p:txBody>
      </p:sp>
      <p:sp>
        <p:nvSpPr>
          <p:cNvPr id="14" name="Text 12"/>
          <p:cNvSpPr/>
          <p:nvPr/>
        </p:nvSpPr>
        <p:spPr>
          <a:xfrm>
            <a:off x="868680" y="3657600"/>
            <a:ext cx="1371600" cy="27432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marL="0" indent="0">
              <a:buNone/>
            </a:pPr>
            <a:r>
              <a:rPr lang="en-US" sz="1700" b="1" dirty="0">
                <a:solidFill>
                  <a:srgbClr val="0E7C7B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11–13 yaş</a:t>
            </a:r>
            <a:endParaRPr lang="en-US" sz="1700" dirty="0"/>
          </a:p>
        </p:txBody>
      </p:sp>
      <p:sp>
        <p:nvSpPr>
          <p:cNvPr id="15" name="Text 13"/>
          <p:cNvSpPr/>
          <p:nvPr/>
        </p:nvSpPr>
        <p:spPr>
          <a:xfrm>
            <a:off x="2423160" y="3657600"/>
            <a:ext cx="1920240" cy="27432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marL="0" indent="0">
              <a:buNone/>
            </a:pPr>
            <a:r>
              <a:rPr lang="en-US" sz="1700" b="1" dirty="0">
                <a:solidFill>
                  <a:srgbClr val="102A4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Karşılaştır</a:t>
            </a:r>
            <a:endParaRPr lang="en-US" sz="1700" dirty="0"/>
          </a:p>
        </p:txBody>
      </p:sp>
      <p:sp>
        <p:nvSpPr>
          <p:cNvPr id="16" name="Text 14"/>
          <p:cNvSpPr/>
          <p:nvPr/>
        </p:nvSpPr>
        <p:spPr>
          <a:xfrm>
            <a:off x="4526280" y="3657600"/>
            <a:ext cx="6217920" cy="27432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marL="0" indent="0">
              <a:buNone/>
            </a:pPr>
            <a:r>
              <a:rPr lang="en-US" sz="1600" dirty="0">
                <a:solidFill>
                  <a:srgbClr val="314B5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Türkiye’de ve yaşadığın ülkede bayramı karşılaştır.</a:t>
            </a:r>
            <a:endParaRPr lang="en-US" sz="1600" dirty="0"/>
          </a:p>
        </p:txBody>
      </p:sp>
      <p:sp>
        <p:nvSpPr>
          <p:cNvPr id="17" name="Text 15"/>
          <p:cNvSpPr/>
          <p:nvPr/>
        </p:nvSpPr>
        <p:spPr>
          <a:xfrm>
            <a:off x="868680" y="4480560"/>
            <a:ext cx="1371600" cy="27432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marL="0" indent="0">
              <a:buNone/>
            </a:pPr>
            <a:r>
              <a:rPr lang="en-US" sz="1700" b="1" dirty="0">
                <a:solidFill>
                  <a:srgbClr val="0E7C7B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14–16 yaş</a:t>
            </a:r>
            <a:endParaRPr lang="en-US" sz="1700" dirty="0"/>
          </a:p>
        </p:txBody>
      </p:sp>
      <p:sp>
        <p:nvSpPr>
          <p:cNvPr id="18" name="Text 16"/>
          <p:cNvSpPr/>
          <p:nvPr/>
        </p:nvSpPr>
        <p:spPr>
          <a:xfrm>
            <a:off x="2423160" y="4480560"/>
            <a:ext cx="1920240" cy="27432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marL="0" indent="0">
              <a:buNone/>
            </a:pPr>
            <a:r>
              <a:rPr lang="en-US" sz="1700" b="1" dirty="0">
                <a:solidFill>
                  <a:srgbClr val="102A4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Sun / yaz</a:t>
            </a:r>
            <a:endParaRPr lang="en-US" sz="1700" dirty="0"/>
          </a:p>
        </p:txBody>
      </p:sp>
      <p:sp>
        <p:nvSpPr>
          <p:cNvPr id="19" name="Text 17"/>
          <p:cNvSpPr/>
          <p:nvPr/>
        </p:nvSpPr>
        <p:spPr>
          <a:xfrm>
            <a:off x="4526280" y="4480560"/>
            <a:ext cx="6217920" cy="27432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marL="0" indent="0">
              <a:buNone/>
            </a:pPr>
            <a:r>
              <a:rPr lang="en-US" sz="1600" dirty="0">
                <a:solidFill>
                  <a:srgbClr val="314B5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Bayramın kültürel anlamını kısa sunumla açıkla.</a:t>
            </a:r>
            <a:endParaRPr lang="en-US" sz="1600" dirty="0"/>
          </a:p>
        </p:txBody>
      </p:sp>
      <p:sp>
        <p:nvSpPr>
          <p:cNvPr id="20" name="Text 18"/>
          <p:cNvSpPr/>
          <p:nvPr/>
        </p:nvSpPr>
        <p:spPr>
          <a:xfrm>
            <a:off x="868680" y="5623560"/>
            <a:ext cx="10058400" cy="384048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marL="0" indent="0">
              <a:buNone/>
            </a:pPr>
            <a:r>
              <a:rPr lang="en-US" sz="1800" b="1" dirty="0">
                <a:solidFill>
                  <a:srgbClr val="C27A3D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Bu yaklaşım, aynı sınıfta farklı öğrencilerin derse aynı anda ama kendi düzeyinde katılmasını sağlar.</a:t>
            </a:r>
            <a:endParaRPr lang="en-US" sz="1800" dirty="0"/>
          </a:p>
        </p:txBody>
      </p:sp>
      <p:sp>
        <p:nvSpPr>
          <p:cNvPr id="21" name="Text 19"/>
          <p:cNvSpPr/>
          <p:nvPr/>
        </p:nvSpPr>
        <p:spPr>
          <a:xfrm>
            <a:off x="11521440" y="6419088"/>
            <a:ext cx="36576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6B7C86"/>
                </a:solidFill>
              </a:rPr>
              <a:t>23</a:t>
            </a:r>
            <a:endParaRPr lang="en-US" sz="900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">
    <p:bg>
      <p:bgPr>
        <a:solidFill>
          <a:srgbClr val="FBF8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BF8F1"/>
          </a:solidFill>
          <a:ln w="12700">
            <a:solidFill>
              <a:srgbClr val="FBF8F1">
                <a:alpha val="0"/>
              </a:srgbClr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3" name="Shape 1"/>
          <p:cNvSpPr/>
          <p:nvPr/>
        </p:nvSpPr>
        <p:spPr>
          <a:xfrm>
            <a:off x="0" y="0"/>
            <a:ext cx="164592" cy="6858000"/>
          </a:xfrm>
          <a:prstGeom prst="rect">
            <a:avLst/>
          </a:prstGeom>
          <a:solidFill>
            <a:srgbClr val="102A43"/>
          </a:solidFill>
          <a:ln w="12700">
            <a:solidFill>
              <a:srgbClr val="102A43">
                <a:alpha val="0"/>
              </a:srgbClr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4" name="Shape 2"/>
          <p:cNvSpPr/>
          <p:nvPr/>
        </p:nvSpPr>
        <p:spPr>
          <a:xfrm>
            <a:off x="164592" y="0"/>
            <a:ext cx="45720" cy="6858000"/>
          </a:xfrm>
          <a:prstGeom prst="rect">
            <a:avLst/>
          </a:prstGeom>
          <a:solidFill>
            <a:srgbClr val="C27A3D"/>
          </a:solidFill>
          <a:ln w="12700">
            <a:solidFill>
              <a:srgbClr val="C27A3D">
                <a:alpha val="0"/>
              </a:srgbClr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5" name="Text 3"/>
          <p:cNvSpPr/>
          <p:nvPr/>
        </p:nvSpPr>
        <p:spPr>
          <a:xfrm>
            <a:off x="685800" y="146304"/>
            <a:ext cx="914400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b="1" dirty="0">
                <a:solidFill>
                  <a:srgbClr val="0E7C7B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KÜLTÜR AKTARIMI</a:t>
            </a:r>
            <a:endParaRPr lang="en-US" sz="950" dirty="0"/>
          </a:p>
        </p:txBody>
      </p:sp>
      <p:sp>
        <p:nvSpPr>
          <p:cNvPr id="6" name="Text 4"/>
          <p:cNvSpPr/>
          <p:nvPr/>
        </p:nvSpPr>
        <p:spPr>
          <a:xfrm>
            <a:off x="658368" y="530352"/>
            <a:ext cx="10241280" cy="50292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0" indent="0">
              <a:buNone/>
            </a:pPr>
            <a:r>
              <a:rPr lang="en-US" sz="3000" b="1" dirty="0">
                <a:solidFill>
                  <a:srgbClr val="102A43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Türk kültürü, dilin bağlamıdır</a:t>
            </a:r>
            <a:endParaRPr lang="en-US" sz="3000" dirty="0"/>
          </a:p>
        </p:txBody>
      </p:sp>
      <p:pic>
        <p:nvPicPr>
          <p:cNvPr id="7" name="Image 0" descr="/mnt/data/a_warm_flat_illustrated_digital_painting_showing.png"/>
          <p:cNvPicPr>
            <a:picLocks noChangeAspect="1"/>
          </p:cNvPicPr>
          <p:nvPr/>
        </p:nvPicPr>
        <p:blipFill>
          <a:blip r:embed="rId3"/>
          <a:srcRect l="20439" r="20439"/>
          <a:stretch/>
        </p:blipFill>
        <p:spPr>
          <a:xfrm>
            <a:off x="640080" y="1143000"/>
            <a:ext cx="4754880" cy="4526280"/>
          </a:xfrm>
          <a:prstGeom prst="rect">
            <a:avLst/>
          </a:prstGeom>
        </p:spPr>
      </p:pic>
      <p:sp>
        <p:nvSpPr>
          <p:cNvPr id="8" name="Text 5"/>
          <p:cNvSpPr/>
          <p:nvPr/>
        </p:nvSpPr>
        <p:spPr>
          <a:xfrm>
            <a:off x="5806440" y="1325880"/>
            <a:ext cx="5120640" cy="73152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marL="0" indent="0">
              <a:buNone/>
            </a:pPr>
            <a:r>
              <a:rPr lang="en-US" sz="2300" b="1" dirty="0">
                <a:solidFill>
                  <a:srgbClr val="102A4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Kültürel içerik “ek bilgi” değildir; öğrencinin Türkçeyi anlamlı bir bağlamda kullanmasını sağlar.</a:t>
            </a:r>
            <a:endParaRPr lang="en-US" sz="2300" dirty="0"/>
          </a:p>
        </p:txBody>
      </p:sp>
      <p:sp>
        <p:nvSpPr>
          <p:cNvPr id="9" name="Shape 6"/>
          <p:cNvSpPr/>
          <p:nvPr/>
        </p:nvSpPr>
        <p:spPr>
          <a:xfrm>
            <a:off x="5806440" y="2560320"/>
            <a:ext cx="2240280" cy="411480"/>
          </a:xfrm>
          <a:prstGeom prst="roundRect">
            <a:avLst>
              <a:gd name="adj" fmla="val 17778"/>
            </a:avLst>
          </a:prstGeom>
          <a:solidFill>
            <a:srgbClr val="EAF3F2"/>
          </a:solidFill>
          <a:ln w="12700">
            <a:solidFill>
              <a:srgbClr val="EAF3F2">
                <a:alpha val="0"/>
              </a:srgbClr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10" name="Text 7"/>
          <p:cNvSpPr/>
          <p:nvPr/>
        </p:nvSpPr>
        <p:spPr>
          <a:xfrm>
            <a:off x="5879592" y="2660904"/>
            <a:ext cx="2093976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102A4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Aile hikâyeleri</a:t>
            </a:r>
            <a:endParaRPr lang="en-US" sz="1200" dirty="0"/>
          </a:p>
        </p:txBody>
      </p:sp>
      <p:sp>
        <p:nvSpPr>
          <p:cNvPr id="11" name="Shape 8"/>
          <p:cNvSpPr/>
          <p:nvPr/>
        </p:nvSpPr>
        <p:spPr>
          <a:xfrm>
            <a:off x="8412480" y="2560320"/>
            <a:ext cx="2240280" cy="411480"/>
          </a:xfrm>
          <a:prstGeom prst="roundRect">
            <a:avLst>
              <a:gd name="adj" fmla="val 17778"/>
            </a:avLst>
          </a:prstGeom>
          <a:solidFill>
            <a:srgbClr val="EAF3F2"/>
          </a:solidFill>
          <a:ln w="12700">
            <a:solidFill>
              <a:srgbClr val="EAF3F2">
                <a:alpha val="0"/>
              </a:srgbClr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12" name="Text 9"/>
          <p:cNvSpPr/>
          <p:nvPr/>
        </p:nvSpPr>
        <p:spPr>
          <a:xfrm>
            <a:off x="8485632" y="2660904"/>
            <a:ext cx="2093976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102A4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Bayramlar</a:t>
            </a:r>
            <a:endParaRPr lang="en-US" sz="1200" dirty="0"/>
          </a:p>
        </p:txBody>
      </p:sp>
      <p:sp>
        <p:nvSpPr>
          <p:cNvPr id="13" name="Shape 10"/>
          <p:cNvSpPr/>
          <p:nvPr/>
        </p:nvSpPr>
        <p:spPr>
          <a:xfrm>
            <a:off x="5806440" y="3127248"/>
            <a:ext cx="2240280" cy="411480"/>
          </a:xfrm>
          <a:prstGeom prst="roundRect">
            <a:avLst>
              <a:gd name="adj" fmla="val 17778"/>
            </a:avLst>
          </a:prstGeom>
          <a:solidFill>
            <a:srgbClr val="EAF3F2"/>
          </a:solidFill>
          <a:ln w="12700">
            <a:solidFill>
              <a:srgbClr val="EAF3F2">
                <a:alpha val="0"/>
              </a:srgbClr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14" name="Text 11"/>
          <p:cNvSpPr/>
          <p:nvPr/>
        </p:nvSpPr>
        <p:spPr>
          <a:xfrm>
            <a:off x="5879592" y="3227832"/>
            <a:ext cx="2093976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102A4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Yemek kültürü</a:t>
            </a:r>
            <a:endParaRPr lang="en-US" sz="1200" dirty="0"/>
          </a:p>
        </p:txBody>
      </p:sp>
      <p:sp>
        <p:nvSpPr>
          <p:cNvPr id="15" name="Shape 12"/>
          <p:cNvSpPr/>
          <p:nvPr/>
        </p:nvSpPr>
        <p:spPr>
          <a:xfrm>
            <a:off x="8412480" y="3127248"/>
            <a:ext cx="2240280" cy="411480"/>
          </a:xfrm>
          <a:prstGeom prst="roundRect">
            <a:avLst>
              <a:gd name="adj" fmla="val 17778"/>
            </a:avLst>
          </a:prstGeom>
          <a:solidFill>
            <a:srgbClr val="EAF3F2"/>
          </a:solidFill>
          <a:ln w="12700">
            <a:solidFill>
              <a:srgbClr val="EAF3F2">
                <a:alpha val="0"/>
              </a:srgbClr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16" name="Text 13"/>
          <p:cNvSpPr/>
          <p:nvPr/>
        </p:nvSpPr>
        <p:spPr>
          <a:xfrm>
            <a:off x="8485632" y="3227832"/>
            <a:ext cx="2093976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102A4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Türk müziği</a:t>
            </a:r>
            <a:endParaRPr lang="en-US" sz="1200" dirty="0"/>
          </a:p>
        </p:txBody>
      </p:sp>
      <p:sp>
        <p:nvSpPr>
          <p:cNvPr id="17" name="Shape 14"/>
          <p:cNvSpPr/>
          <p:nvPr/>
        </p:nvSpPr>
        <p:spPr>
          <a:xfrm>
            <a:off x="5806440" y="3694176"/>
            <a:ext cx="2240280" cy="411480"/>
          </a:xfrm>
          <a:prstGeom prst="roundRect">
            <a:avLst>
              <a:gd name="adj" fmla="val 17778"/>
            </a:avLst>
          </a:prstGeom>
          <a:solidFill>
            <a:srgbClr val="EAF3F2"/>
          </a:solidFill>
          <a:ln w="12700">
            <a:solidFill>
              <a:srgbClr val="EAF3F2">
                <a:alpha val="0"/>
              </a:srgbClr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18" name="Text 15"/>
          <p:cNvSpPr/>
          <p:nvPr/>
        </p:nvSpPr>
        <p:spPr>
          <a:xfrm>
            <a:off x="5879592" y="3794760"/>
            <a:ext cx="2093976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102A4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Masal ve çocuk edebiyatı</a:t>
            </a:r>
            <a:endParaRPr lang="en-US" sz="1200" dirty="0"/>
          </a:p>
        </p:txBody>
      </p:sp>
      <p:sp>
        <p:nvSpPr>
          <p:cNvPr id="19" name="Shape 16"/>
          <p:cNvSpPr/>
          <p:nvPr/>
        </p:nvSpPr>
        <p:spPr>
          <a:xfrm>
            <a:off x="8412480" y="3694176"/>
            <a:ext cx="2240280" cy="411480"/>
          </a:xfrm>
          <a:prstGeom prst="roundRect">
            <a:avLst>
              <a:gd name="adj" fmla="val 17778"/>
            </a:avLst>
          </a:prstGeom>
          <a:solidFill>
            <a:srgbClr val="EAF3F2"/>
          </a:solidFill>
          <a:ln w="12700">
            <a:solidFill>
              <a:srgbClr val="EAF3F2">
                <a:alpha val="0"/>
              </a:srgbClr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20" name="Text 17"/>
          <p:cNvSpPr/>
          <p:nvPr/>
        </p:nvSpPr>
        <p:spPr>
          <a:xfrm>
            <a:off x="8485632" y="3794760"/>
            <a:ext cx="2093976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102A4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Memleket ve şehirler</a:t>
            </a:r>
            <a:endParaRPr lang="en-US" sz="1200" dirty="0"/>
          </a:p>
        </p:txBody>
      </p:sp>
      <p:sp>
        <p:nvSpPr>
          <p:cNvPr id="21" name="Shape 18"/>
          <p:cNvSpPr/>
          <p:nvPr/>
        </p:nvSpPr>
        <p:spPr>
          <a:xfrm>
            <a:off x="5806440" y="4261104"/>
            <a:ext cx="2240280" cy="411480"/>
          </a:xfrm>
          <a:prstGeom prst="roundRect">
            <a:avLst>
              <a:gd name="adj" fmla="val 17778"/>
            </a:avLst>
          </a:prstGeom>
          <a:solidFill>
            <a:srgbClr val="EAF3F2"/>
          </a:solidFill>
          <a:ln w="12700">
            <a:solidFill>
              <a:srgbClr val="EAF3F2">
                <a:alpha val="0"/>
              </a:srgbClr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22" name="Text 19"/>
          <p:cNvSpPr/>
          <p:nvPr/>
        </p:nvSpPr>
        <p:spPr>
          <a:xfrm>
            <a:off x="5879592" y="4361688"/>
            <a:ext cx="2093976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102A4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Deyim ve atasözü</a:t>
            </a:r>
            <a:endParaRPr lang="en-US" sz="1200" dirty="0"/>
          </a:p>
        </p:txBody>
      </p:sp>
      <p:sp>
        <p:nvSpPr>
          <p:cNvPr id="23" name="Text 20"/>
          <p:cNvSpPr/>
          <p:nvPr/>
        </p:nvSpPr>
        <p:spPr>
          <a:xfrm>
            <a:off x="5806440" y="5166360"/>
            <a:ext cx="5029200" cy="50292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marL="0" indent="0">
              <a:buNone/>
            </a:pPr>
            <a:r>
              <a:rPr lang="en-US" sz="1750" b="1" dirty="0">
                <a:solidFill>
                  <a:srgbClr val="C27A3D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Amaç: “Türkçe hakkında konuşmak” değil, Türkçeyle anlamlı bir şey yapmak.</a:t>
            </a:r>
            <a:endParaRPr lang="en-US" sz="1750" dirty="0"/>
          </a:p>
        </p:txBody>
      </p:sp>
      <p:sp>
        <p:nvSpPr>
          <p:cNvPr id="24" name="Text 21"/>
          <p:cNvSpPr/>
          <p:nvPr/>
        </p:nvSpPr>
        <p:spPr>
          <a:xfrm>
            <a:off x="11521440" y="6419088"/>
            <a:ext cx="36576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6B7C86"/>
                </a:solidFill>
              </a:rPr>
              <a:t>24</a:t>
            </a:r>
            <a:endParaRPr lang="en-US" sz="900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">
    <p:bg>
      <p:bgPr>
        <a:solidFill>
          <a:srgbClr val="EAF3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AF3F2"/>
          </a:solidFill>
          <a:ln w="12700">
            <a:solidFill>
              <a:srgbClr val="EAF3F2">
                <a:alpha val="0"/>
              </a:srgbClr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3" name="Shape 1"/>
          <p:cNvSpPr/>
          <p:nvPr/>
        </p:nvSpPr>
        <p:spPr>
          <a:xfrm>
            <a:off x="0" y="0"/>
            <a:ext cx="164592" cy="6858000"/>
          </a:xfrm>
          <a:prstGeom prst="rect">
            <a:avLst/>
          </a:prstGeom>
          <a:solidFill>
            <a:srgbClr val="102A43"/>
          </a:solidFill>
          <a:ln w="12700">
            <a:solidFill>
              <a:srgbClr val="102A43">
                <a:alpha val="0"/>
              </a:srgbClr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4" name="Shape 2"/>
          <p:cNvSpPr/>
          <p:nvPr/>
        </p:nvSpPr>
        <p:spPr>
          <a:xfrm>
            <a:off x="164592" y="0"/>
            <a:ext cx="45720" cy="6858000"/>
          </a:xfrm>
          <a:prstGeom prst="rect">
            <a:avLst/>
          </a:prstGeom>
          <a:solidFill>
            <a:srgbClr val="C27A3D"/>
          </a:solidFill>
          <a:ln w="12700">
            <a:solidFill>
              <a:srgbClr val="C27A3D">
                <a:alpha val="0"/>
              </a:srgbClr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6" name="Text 4"/>
          <p:cNvSpPr/>
          <p:nvPr/>
        </p:nvSpPr>
        <p:spPr>
          <a:xfrm>
            <a:off x="905256" y="292608"/>
            <a:ext cx="10241280" cy="50292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0" indent="0">
              <a:buNone/>
            </a:pPr>
            <a:r>
              <a:rPr lang="en-US" sz="3000" b="1" dirty="0">
                <a:solidFill>
                  <a:srgbClr val="102A43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Ev, en güçlü miras dili ortamıdır</a:t>
            </a:r>
            <a:endParaRPr lang="en-US" sz="3000" dirty="0"/>
          </a:p>
        </p:txBody>
      </p:sp>
      <p:sp>
        <p:nvSpPr>
          <p:cNvPr id="7" name="Text 5"/>
          <p:cNvSpPr/>
          <p:nvPr/>
        </p:nvSpPr>
        <p:spPr>
          <a:xfrm>
            <a:off x="868680" y="1143000"/>
            <a:ext cx="10058400" cy="73152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marL="0" indent="0">
              <a:buNone/>
            </a:pPr>
            <a:r>
              <a:rPr lang="en-US" sz="2200" dirty="0">
                <a:solidFill>
                  <a:srgbClr val="0B1F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TTK dersi haftalık olabilir; fakat miras dili her gün evde temas ister. Öğretmen aileye küçük, yapılabilir görevler vermelidir.</a:t>
            </a:r>
            <a:endParaRPr lang="en-US" sz="2200" dirty="0"/>
          </a:p>
        </p:txBody>
      </p:sp>
      <p:sp>
        <p:nvSpPr>
          <p:cNvPr id="8" name="Text 6"/>
          <p:cNvSpPr/>
          <p:nvPr/>
        </p:nvSpPr>
        <p:spPr>
          <a:xfrm>
            <a:off x="914400" y="2331720"/>
            <a:ext cx="4663440" cy="32004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marL="0" indent="0">
              <a:buNone/>
            </a:pPr>
            <a:r>
              <a:rPr lang="en-US" sz="1700" dirty="0">
                <a:solidFill>
                  <a:srgbClr val="0B1F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• Aile büyüğüyle 5 dakikalık Türkçe röportaj</a:t>
            </a:r>
            <a:endParaRPr lang="en-US" sz="1700" dirty="0"/>
          </a:p>
        </p:txBody>
      </p:sp>
      <p:sp>
        <p:nvSpPr>
          <p:cNvPr id="9" name="Text 7"/>
          <p:cNvSpPr/>
          <p:nvPr/>
        </p:nvSpPr>
        <p:spPr>
          <a:xfrm>
            <a:off x="6080760" y="2331720"/>
            <a:ext cx="4663440" cy="32004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marL="0" indent="0">
              <a:buNone/>
            </a:pPr>
            <a:r>
              <a:rPr lang="en-US" sz="1700" dirty="0">
                <a:solidFill>
                  <a:srgbClr val="0B1F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• Evde üç nesneye Türkçe etiket</a:t>
            </a:r>
            <a:endParaRPr lang="en-US" sz="1700" dirty="0"/>
          </a:p>
        </p:txBody>
      </p:sp>
      <p:sp>
        <p:nvSpPr>
          <p:cNvPr id="10" name="Text 8"/>
          <p:cNvSpPr/>
          <p:nvPr/>
        </p:nvSpPr>
        <p:spPr>
          <a:xfrm>
            <a:off x="914400" y="3154680"/>
            <a:ext cx="4663440" cy="32004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marL="0" indent="0">
              <a:buNone/>
            </a:pPr>
            <a:r>
              <a:rPr lang="en-US" sz="1700" dirty="0">
                <a:solidFill>
                  <a:srgbClr val="0B1F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• Haftanın Türkçe kelimesi</a:t>
            </a:r>
            <a:endParaRPr lang="en-US" sz="1700" dirty="0"/>
          </a:p>
        </p:txBody>
      </p:sp>
      <p:sp>
        <p:nvSpPr>
          <p:cNvPr id="11" name="Text 9"/>
          <p:cNvSpPr/>
          <p:nvPr/>
        </p:nvSpPr>
        <p:spPr>
          <a:xfrm>
            <a:off x="6080760" y="3154680"/>
            <a:ext cx="4663440" cy="32004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marL="0" indent="0">
              <a:buNone/>
            </a:pPr>
            <a:r>
              <a:rPr lang="en-US" sz="1700" dirty="0">
                <a:solidFill>
                  <a:srgbClr val="0B1F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• Bir aile fotoğrafını Türkçe anlatma</a:t>
            </a:r>
            <a:endParaRPr lang="en-US" sz="1700" dirty="0"/>
          </a:p>
        </p:txBody>
      </p:sp>
      <p:sp>
        <p:nvSpPr>
          <p:cNvPr id="12" name="Text 10"/>
          <p:cNvSpPr/>
          <p:nvPr/>
        </p:nvSpPr>
        <p:spPr>
          <a:xfrm>
            <a:off x="914400" y="3977640"/>
            <a:ext cx="4663440" cy="32004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marL="0" indent="0">
              <a:buNone/>
            </a:pPr>
            <a:r>
              <a:rPr lang="en-US" sz="1700" dirty="0">
                <a:solidFill>
                  <a:srgbClr val="0B1F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• Bir atasözü veya deyimi aileden öğrenme</a:t>
            </a:r>
            <a:endParaRPr lang="en-US" sz="1700" dirty="0"/>
          </a:p>
        </p:txBody>
      </p:sp>
      <p:sp>
        <p:nvSpPr>
          <p:cNvPr id="13" name="Text 11"/>
          <p:cNvSpPr/>
          <p:nvPr/>
        </p:nvSpPr>
        <p:spPr>
          <a:xfrm>
            <a:off x="6080760" y="3977640"/>
            <a:ext cx="4663440" cy="32004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marL="0" indent="0">
              <a:buNone/>
            </a:pPr>
            <a:r>
              <a:rPr lang="en-US" sz="1700" dirty="0">
                <a:solidFill>
                  <a:srgbClr val="0B1F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• Kısa Türkçe alışveriş listesi</a:t>
            </a:r>
            <a:endParaRPr lang="en-US" sz="1700" dirty="0"/>
          </a:p>
        </p:txBody>
      </p:sp>
      <p:sp>
        <p:nvSpPr>
          <p:cNvPr id="14" name="Shape 12"/>
          <p:cNvSpPr/>
          <p:nvPr/>
        </p:nvSpPr>
        <p:spPr>
          <a:xfrm>
            <a:off x="868680" y="5349240"/>
            <a:ext cx="73152" cy="658368"/>
          </a:xfrm>
          <a:prstGeom prst="rect">
            <a:avLst/>
          </a:prstGeom>
          <a:solidFill>
            <a:srgbClr val="C27A3D"/>
          </a:solidFill>
          <a:ln w="12700">
            <a:solidFill>
              <a:srgbClr val="C27A3D">
                <a:alpha val="0"/>
              </a:srgbClr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15" name="Text 13"/>
          <p:cNvSpPr/>
          <p:nvPr/>
        </p:nvSpPr>
        <p:spPr>
          <a:xfrm>
            <a:off x="1097280" y="5394960"/>
            <a:ext cx="9646920" cy="566928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102A43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Aile katılımı, ödev yükü değil; Türkçeyi evde görünür kılma stratejisidir.</a:t>
            </a:r>
            <a:endParaRPr lang="en-US" sz="2400" dirty="0"/>
          </a:p>
        </p:txBody>
      </p:sp>
      <p:sp>
        <p:nvSpPr>
          <p:cNvPr id="16" name="Text 14"/>
          <p:cNvSpPr/>
          <p:nvPr/>
        </p:nvSpPr>
        <p:spPr>
          <a:xfrm>
            <a:off x="11521440" y="6419088"/>
            <a:ext cx="36576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6B7C86"/>
                </a:solidFill>
              </a:rPr>
              <a:t>25</a:t>
            </a:r>
            <a:endParaRPr lang="en-US" sz="900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">
    <p:bg>
      <p:bgPr>
        <a:solidFill>
          <a:srgbClr val="FBF8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BF8F1"/>
          </a:solidFill>
          <a:ln w="12700">
            <a:solidFill>
              <a:srgbClr val="FBF8F1">
                <a:alpha val="0"/>
              </a:srgbClr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3" name="Shape 1"/>
          <p:cNvSpPr/>
          <p:nvPr/>
        </p:nvSpPr>
        <p:spPr>
          <a:xfrm>
            <a:off x="0" y="0"/>
            <a:ext cx="164592" cy="6858000"/>
          </a:xfrm>
          <a:prstGeom prst="rect">
            <a:avLst/>
          </a:prstGeom>
          <a:solidFill>
            <a:srgbClr val="102A43"/>
          </a:solidFill>
          <a:ln w="12700">
            <a:solidFill>
              <a:srgbClr val="102A43">
                <a:alpha val="0"/>
              </a:srgbClr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4" name="Shape 2"/>
          <p:cNvSpPr/>
          <p:nvPr/>
        </p:nvSpPr>
        <p:spPr>
          <a:xfrm>
            <a:off x="164592" y="0"/>
            <a:ext cx="45720" cy="6858000"/>
          </a:xfrm>
          <a:prstGeom prst="rect">
            <a:avLst/>
          </a:prstGeom>
          <a:solidFill>
            <a:srgbClr val="C27A3D"/>
          </a:solidFill>
          <a:ln w="12700">
            <a:solidFill>
              <a:srgbClr val="C27A3D">
                <a:alpha val="0"/>
              </a:srgbClr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6" name="Text 4"/>
          <p:cNvSpPr/>
          <p:nvPr/>
        </p:nvSpPr>
        <p:spPr>
          <a:xfrm>
            <a:off x="658368" y="530352"/>
            <a:ext cx="10241280" cy="50292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0" indent="0">
              <a:buNone/>
            </a:pPr>
            <a:r>
              <a:rPr lang="en-US" sz="3000" b="1" dirty="0">
                <a:solidFill>
                  <a:srgbClr val="102A43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Hata düzeltme: konuşma cesaretini koruyun</a:t>
            </a:r>
            <a:endParaRPr lang="en-US" sz="3000" dirty="0"/>
          </a:p>
        </p:txBody>
      </p:sp>
      <p:sp>
        <p:nvSpPr>
          <p:cNvPr id="7" name="Shape 5"/>
          <p:cNvSpPr/>
          <p:nvPr/>
        </p:nvSpPr>
        <p:spPr>
          <a:xfrm>
            <a:off x="868680" y="1417320"/>
            <a:ext cx="9875520" cy="758952"/>
          </a:xfrm>
          <a:prstGeom prst="roundRect">
            <a:avLst>
              <a:gd name="adj" fmla="val 14458"/>
            </a:avLst>
          </a:prstGeom>
          <a:solidFill>
            <a:srgbClr val="FFFFFF"/>
          </a:solidFill>
          <a:ln w="12700">
            <a:solidFill>
              <a:srgbClr val="D7DFDA"/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8" name="Text 6"/>
          <p:cNvSpPr/>
          <p:nvPr/>
        </p:nvSpPr>
        <p:spPr>
          <a:xfrm>
            <a:off x="1143000" y="1545336"/>
            <a:ext cx="2926080" cy="256032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marL="0" indent="0">
              <a:buNone/>
            </a:pPr>
            <a:r>
              <a:rPr lang="en-US" sz="1900" b="1" dirty="0">
                <a:solidFill>
                  <a:srgbClr val="0E7C7B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Önce anlamı onayla</a:t>
            </a:r>
            <a:endParaRPr lang="en-US" sz="1900" dirty="0"/>
          </a:p>
        </p:txBody>
      </p:sp>
      <p:sp>
        <p:nvSpPr>
          <p:cNvPr id="9" name="Text 7"/>
          <p:cNvSpPr/>
          <p:nvPr/>
        </p:nvSpPr>
        <p:spPr>
          <a:xfrm>
            <a:off x="4160520" y="1581912"/>
            <a:ext cx="6035040" cy="256032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marL="0" indent="0">
              <a:buNone/>
            </a:pPr>
            <a:r>
              <a:rPr lang="en-US" sz="1800" dirty="0">
                <a:solidFill>
                  <a:srgbClr val="314B5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“Ne demek istediğini anladım.”</a:t>
            </a:r>
            <a:endParaRPr lang="en-US" sz="1800" dirty="0"/>
          </a:p>
        </p:txBody>
      </p:sp>
      <p:sp>
        <p:nvSpPr>
          <p:cNvPr id="10" name="Shape 8"/>
          <p:cNvSpPr/>
          <p:nvPr/>
        </p:nvSpPr>
        <p:spPr>
          <a:xfrm>
            <a:off x="868680" y="2560320"/>
            <a:ext cx="9875520" cy="758952"/>
          </a:xfrm>
          <a:prstGeom prst="roundRect">
            <a:avLst>
              <a:gd name="adj" fmla="val 14458"/>
            </a:avLst>
          </a:prstGeom>
          <a:solidFill>
            <a:srgbClr val="EAF3F2"/>
          </a:solidFill>
          <a:ln w="12700">
            <a:solidFill>
              <a:srgbClr val="D7DFDA"/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11" name="Text 9"/>
          <p:cNvSpPr/>
          <p:nvPr/>
        </p:nvSpPr>
        <p:spPr>
          <a:xfrm>
            <a:off x="1143000" y="2688336"/>
            <a:ext cx="2926080" cy="256032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marL="0" indent="0">
              <a:buNone/>
            </a:pPr>
            <a:r>
              <a:rPr lang="en-US" sz="1900" b="1" dirty="0">
                <a:solidFill>
                  <a:srgbClr val="0E7C7B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Sonra doğru modeli ver</a:t>
            </a:r>
            <a:endParaRPr lang="en-US" sz="1900" dirty="0"/>
          </a:p>
        </p:txBody>
      </p:sp>
      <p:sp>
        <p:nvSpPr>
          <p:cNvPr id="12" name="Text 10"/>
          <p:cNvSpPr/>
          <p:nvPr/>
        </p:nvSpPr>
        <p:spPr>
          <a:xfrm>
            <a:off x="4160520" y="2724912"/>
            <a:ext cx="6035040" cy="256032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marL="0" indent="0">
              <a:buNone/>
            </a:pPr>
            <a:r>
              <a:rPr lang="en-US" sz="1800" dirty="0">
                <a:solidFill>
                  <a:srgbClr val="314B5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“Bunu Türkçede şöyle söylüyoruz...”</a:t>
            </a:r>
            <a:endParaRPr lang="en-US" sz="1800" dirty="0"/>
          </a:p>
        </p:txBody>
      </p:sp>
      <p:sp>
        <p:nvSpPr>
          <p:cNvPr id="13" name="Shape 11"/>
          <p:cNvSpPr/>
          <p:nvPr/>
        </p:nvSpPr>
        <p:spPr>
          <a:xfrm>
            <a:off x="868680" y="3703320"/>
            <a:ext cx="9875520" cy="758952"/>
          </a:xfrm>
          <a:prstGeom prst="roundRect">
            <a:avLst>
              <a:gd name="adj" fmla="val 14458"/>
            </a:avLst>
          </a:prstGeom>
          <a:solidFill>
            <a:srgbClr val="FFFFFF"/>
          </a:solidFill>
          <a:ln w="12700">
            <a:solidFill>
              <a:srgbClr val="D7DFDA"/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14" name="Text 12"/>
          <p:cNvSpPr/>
          <p:nvPr/>
        </p:nvSpPr>
        <p:spPr>
          <a:xfrm>
            <a:off x="1143000" y="3831336"/>
            <a:ext cx="2926080" cy="256032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marL="0" indent="0">
              <a:buNone/>
            </a:pPr>
            <a:r>
              <a:rPr lang="en-US" sz="1900" b="1" dirty="0">
                <a:solidFill>
                  <a:srgbClr val="0E7C7B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Öğrenciyi tekrar konuştur</a:t>
            </a:r>
            <a:endParaRPr lang="en-US" sz="1900" dirty="0"/>
          </a:p>
        </p:txBody>
      </p:sp>
      <p:sp>
        <p:nvSpPr>
          <p:cNvPr id="15" name="Text 13"/>
          <p:cNvSpPr/>
          <p:nvPr/>
        </p:nvSpPr>
        <p:spPr>
          <a:xfrm>
            <a:off x="4160520" y="3867912"/>
            <a:ext cx="6035040" cy="256032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marL="0" indent="0">
              <a:buNone/>
            </a:pPr>
            <a:r>
              <a:rPr lang="en-US" sz="1800" dirty="0">
                <a:solidFill>
                  <a:srgbClr val="314B5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“Bir kez daha birlikte söyleyelim.”</a:t>
            </a:r>
            <a:endParaRPr lang="en-US" sz="1800" dirty="0"/>
          </a:p>
        </p:txBody>
      </p:sp>
      <p:sp>
        <p:nvSpPr>
          <p:cNvPr id="16" name="Text 14"/>
          <p:cNvSpPr/>
          <p:nvPr/>
        </p:nvSpPr>
        <p:spPr>
          <a:xfrm>
            <a:off x="914400" y="5257800"/>
            <a:ext cx="9784080" cy="59436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marL="0" indent="0">
              <a:buNone/>
            </a:pPr>
            <a:r>
              <a:rPr lang="en-US" sz="2000" b="1" dirty="0">
                <a:solidFill>
                  <a:srgbClr val="C27A3D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Özellikle miras dili öğrencisi, Türkçesi yargılanırsa susar. Güvenli dil ortamı öğretimin ön koşuludur.</a:t>
            </a:r>
            <a:endParaRPr lang="en-US" sz="2000" dirty="0"/>
          </a:p>
        </p:txBody>
      </p:sp>
      <p:sp>
        <p:nvSpPr>
          <p:cNvPr id="17" name="Text 15"/>
          <p:cNvSpPr/>
          <p:nvPr/>
        </p:nvSpPr>
        <p:spPr>
          <a:xfrm>
            <a:off x="11521440" y="6419088"/>
            <a:ext cx="36576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6B7C86"/>
                </a:solidFill>
              </a:rPr>
              <a:t>26</a:t>
            </a:r>
            <a:endParaRPr lang="en-US" sz="900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">
    <p:bg>
      <p:bgPr>
        <a:solidFill>
          <a:srgbClr val="F7F2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7F2EA"/>
          </a:solidFill>
          <a:ln w="12700">
            <a:solidFill>
              <a:srgbClr val="F7F2EA">
                <a:alpha val="0"/>
              </a:srgbClr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3" name="Shape 1"/>
          <p:cNvSpPr/>
          <p:nvPr/>
        </p:nvSpPr>
        <p:spPr>
          <a:xfrm>
            <a:off x="0" y="0"/>
            <a:ext cx="164592" cy="6858000"/>
          </a:xfrm>
          <a:prstGeom prst="rect">
            <a:avLst/>
          </a:prstGeom>
          <a:solidFill>
            <a:srgbClr val="102A43"/>
          </a:solidFill>
          <a:ln w="12700">
            <a:solidFill>
              <a:srgbClr val="102A43">
                <a:alpha val="0"/>
              </a:srgbClr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4" name="Shape 2"/>
          <p:cNvSpPr/>
          <p:nvPr/>
        </p:nvSpPr>
        <p:spPr>
          <a:xfrm>
            <a:off x="164592" y="0"/>
            <a:ext cx="45720" cy="6858000"/>
          </a:xfrm>
          <a:prstGeom prst="rect">
            <a:avLst/>
          </a:prstGeom>
          <a:solidFill>
            <a:srgbClr val="C27A3D"/>
          </a:solidFill>
          <a:ln w="12700">
            <a:solidFill>
              <a:srgbClr val="C27A3D">
                <a:alpha val="0"/>
              </a:srgbClr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6" name="Text 4"/>
          <p:cNvSpPr/>
          <p:nvPr/>
        </p:nvSpPr>
        <p:spPr>
          <a:xfrm>
            <a:off x="777240" y="205740"/>
            <a:ext cx="10241280" cy="50292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0" indent="0">
              <a:buNone/>
            </a:pPr>
            <a:r>
              <a:rPr lang="en-US" sz="3000" b="1" dirty="0">
                <a:solidFill>
                  <a:srgbClr val="102A43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Ses Köprüsü: ı–i / o–ö / u–ü</a:t>
            </a:r>
            <a:endParaRPr lang="en-US" sz="3000" dirty="0"/>
          </a:p>
        </p:txBody>
      </p:sp>
      <p:sp>
        <p:nvSpPr>
          <p:cNvPr id="7" name="Text 5"/>
          <p:cNvSpPr/>
          <p:nvPr/>
        </p:nvSpPr>
        <p:spPr>
          <a:xfrm>
            <a:off x="868680" y="1143000"/>
            <a:ext cx="10058400" cy="64008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marL="0" indent="0">
              <a:buNone/>
            </a:pPr>
            <a:r>
              <a:rPr lang="en-US" sz="2000" dirty="0">
                <a:solidFill>
                  <a:srgbClr val="0B1F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Amaç: Öğrencinin ev sahibi ülke dilinden gelen ses alışkanlığını fark etmesi ve Türkçedeki anlam ayırıcı sesleri duyması.</a:t>
            </a:r>
            <a:endParaRPr lang="en-US" sz="2000" dirty="0"/>
          </a:p>
        </p:txBody>
      </p:sp>
      <p:sp>
        <p:nvSpPr>
          <p:cNvPr id="8" name="Shape 6"/>
          <p:cNvSpPr/>
          <p:nvPr/>
        </p:nvSpPr>
        <p:spPr>
          <a:xfrm>
            <a:off x="868680" y="2148840"/>
            <a:ext cx="2331720" cy="1828800"/>
          </a:xfrm>
          <a:prstGeom prst="roundRect">
            <a:avLst>
              <a:gd name="adj" fmla="val 7500"/>
            </a:avLst>
          </a:prstGeom>
          <a:solidFill>
            <a:srgbClr val="FFFFFF"/>
          </a:solidFill>
          <a:ln w="12700">
            <a:solidFill>
              <a:srgbClr val="E0D8CA"/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9" name="Text 7"/>
          <p:cNvSpPr/>
          <p:nvPr/>
        </p:nvSpPr>
        <p:spPr>
          <a:xfrm>
            <a:off x="1051560" y="2423160"/>
            <a:ext cx="1920240" cy="32004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marL="0" indent="0">
              <a:buNone/>
            </a:pPr>
            <a:r>
              <a:rPr lang="en-US" sz="2100" b="1" dirty="0">
                <a:solidFill>
                  <a:srgbClr val="0E7C7B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Duy</a:t>
            </a:r>
            <a:endParaRPr lang="en-US" sz="2100" dirty="0"/>
          </a:p>
        </p:txBody>
      </p:sp>
      <p:sp>
        <p:nvSpPr>
          <p:cNvPr id="10" name="Text 8"/>
          <p:cNvSpPr/>
          <p:nvPr/>
        </p:nvSpPr>
        <p:spPr>
          <a:xfrm>
            <a:off x="1051560" y="2971800"/>
            <a:ext cx="1920240" cy="64008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marL="0" indent="0">
              <a:buNone/>
            </a:pPr>
            <a:r>
              <a:rPr lang="en-US" sz="1450" dirty="0">
                <a:solidFill>
                  <a:srgbClr val="314B5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Öğretmen iki kelimeyi söyler: “ılık / ilik”</a:t>
            </a:r>
            <a:endParaRPr lang="en-US" sz="1450" dirty="0"/>
          </a:p>
        </p:txBody>
      </p:sp>
      <p:sp>
        <p:nvSpPr>
          <p:cNvPr id="11" name="Shape 9"/>
          <p:cNvSpPr/>
          <p:nvPr/>
        </p:nvSpPr>
        <p:spPr>
          <a:xfrm>
            <a:off x="3657600" y="2148840"/>
            <a:ext cx="2331720" cy="1828800"/>
          </a:xfrm>
          <a:prstGeom prst="roundRect">
            <a:avLst>
              <a:gd name="adj" fmla="val 7500"/>
            </a:avLst>
          </a:prstGeom>
          <a:solidFill>
            <a:srgbClr val="FFFFFF"/>
          </a:solidFill>
          <a:ln w="12700">
            <a:solidFill>
              <a:srgbClr val="E0D8CA"/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12" name="Text 10"/>
          <p:cNvSpPr/>
          <p:nvPr/>
        </p:nvSpPr>
        <p:spPr>
          <a:xfrm>
            <a:off x="3840480" y="2423160"/>
            <a:ext cx="1920240" cy="32004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marL="0" indent="0">
              <a:buNone/>
            </a:pPr>
            <a:r>
              <a:rPr lang="en-US" sz="2100" b="1" dirty="0">
                <a:solidFill>
                  <a:srgbClr val="0E7C7B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Seç</a:t>
            </a:r>
            <a:endParaRPr lang="en-US" sz="2100" dirty="0"/>
          </a:p>
        </p:txBody>
      </p:sp>
      <p:sp>
        <p:nvSpPr>
          <p:cNvPr id="13" name="Text 11"/>
          <p:cNvSpPr/>
          <p:nvPr/>
        </p:nvSpPr>
        <p:spPr>
          <a:xfrm>
            <a:off x="3840480" y="2971800"/>
            <a:ext cx="1920240" cy="64008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marL="0" indent="0">
              <a:buNone/>
            </a:pPr>
            <a:r>
              <a:rPr lang="en-US" sz="1450" dirty="0">
                <a:solidFill>
                  <a:srgbClr val="314B5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Öğrenci duyduğunu kart, emoji veya sohbetle işaretler</a:t>
            </a:r>
            <a:endParaRPr lang="en-US" sz="1450" dirty="0"/>
          </a:p>
        </p:txBody>
      </p:sp>
      <p:sp>
        <p:nvSpPr>
          <p:cNvPr id="14" name="Shape 12"/>
          <p:cNvSpPr/>
          <p:nvPr/>
        </p:nvSpPr>
        <p:spPr>
          <a:xfrm>
            <a:off x="6446520" y="2148840"/>
            <a:ext cx="2331720" cy="1828800"/>
          </a:xfrm>
          <a:prstGeom prst="roundRect">
            <a:avLst>
              <a:gd name="adj" fmla="val 7500"/>
            </a:avLst>
          </a:prstGeom>
          <a:solidFill>
            <a:srgbClr val="FFFFFF"/>
          </a:solidFill>
          <a:ln w="12700">
            <a:solidFill>
              <a:srgbClr val="E0D8CA"/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15" name="Text 13"/>
          <p:cNvSpPr/>
          <p:nvPr/>
        </p:nvSpPr>
        <p:spPr>
          <a:xfrm>
            <a:off x="6629400" y="2423160"/>
            <a:ext cx="1920240" cy="32004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marL="0" indent="0">
              <a:buNone/>
            </a:pPr>
            <a:r>
              <a:rPr lang="en-US" sz="2100" b="1" dirty="0">
                <a:solidFill>
                  <a:srgbClr val="0E7C7B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Söyle</a:t>
            </a:r>
            <a:endParaRPr lang="en-US" sz="2100" dirty="0"/>
          </a:p>
        </p:txBody>
      </p:sp>
      <p:sp>
        <p:nvSpPr>
          <p:cNvPr id="16" name="Text 14"/>
          <p:cNvSpPr/>
          <p:nvPr/>
        </p:nvSpPr>
        <p:spPr>
          <a:xfrm>
            <a:off x="6629400" y="2971800"/>
            <a:ext cx="1920240" cy="64008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marL="0" indent="0">
              <a:buNone/>
            </a:pPr>
            <a:r>
              <a:rPr lang="en-US" sz="1450" dirty="0">
                <a:solidFill>
                  <a:srgbClr val="314B5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Öğrenci kelimeyi tekrarlar; öğretmen model verir</a:t>
            </a:r>
            <a:endParaRPr lang="en-US" sz="1450" dirty="0"/>
          </a:p>
        </p:txBody>
      </p:sp>
      <p:sp>
        <p:nvSpPr>
          <p:cNvPr id="17" name="Shape 15"/>
          <p:cNvSpPr/>
          <p:nvPr/>
        </p:nvSpPr>
        <p:spPr>
          <a:xfrm>
            <a:off x="9235440" y="2148840"/>
            <a:ext cx="2331720" cy="1828800"/>
          </a:xfrm>
          <a:prstGeom prst="roundRect">
            <a:avLst>
              <a:gd name="adj" fmla="val 7500"/>
            </a:avLst>
          </a:prstGeom>
          <a:solidFill>
            <a:srgbClr val="FFFFFF"/>
          </a:solidFill>
          <a:ln w="12700">
            <a:solidFill>
              <a:srgbClr val="E0D8CA"/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18" name="Text 16"/>
          <p:cNvSpPr/>
          <p:nvPr/>
        </p:nvSpPr>
        <p:spPr>
          <a:xfrm>
            <a:off x="9418320" y="2423160"/>
            <a:ext cx="1920240" cy="32004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marL="0" indent="0">
              <a:buNone/>
            </a:pPr>
            <a:r>
              <a:rPr lang="en-US" sz="2100" b="1" dirty="0">
                <a:solidFill>
                  <a:srgbClr val="0E7C7B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Üret</a:t>
            </a:r>
            <a:endParaRPr lang="en-US" sz="2100" dirty="0"/>
          </a:p>
        </p:txBody>
      </p:sp>
      <p:sp>
        <p:nvSpPr>
          <p:cNvPr id="19" name="Text 17"/>
          <p:cNvSpPr/>
          <p:nvPr/>
        </p:nvSpPr>
        <p:spPr>
          <a:xfrm>
            <a:off x="9418320" y="2971800"/>
            <a:ext cx="1920240" cy="64008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marL="0" indent="0">
              <a:buNone/>
            </a:pPr>
            <a:r>
              <a:rPr lang="en-US" sz="1450" dirty="0">
                <a:solidFill>
                  <a:srgbClr val="314B5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Öğrenci kelimeyle kısa cümle kurar</a:t>
            </a:r>
            <a:endParaRPr lang="en-US" sz="1450" dirty="0"/>
          </a:p>
        </p:txBody>
      </p:sp>
      <p:sp>
        <p:nvSpPr>
          <p:cNvPr id="20" name="Text 18"/>
          <p:cNvSpPr/>
          <p:nvPr/>
        </p:nvSpPr>
        <p:spPr>
          <a:xfrm>
            <a:off x="868680" y="5074920"/>
            <a:ext cx="10058400" cy="566928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marL="0" indent="0">
              <a:buNone/>
            </a:pPr>
            <a:r>
              <a:rPr lang="en-US" sz="1750" b="1" dirty="0">
                <a:solidFill>
                  <a:srgbClr val="C27A3D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Uygun ülkeler: özellikle Hollandaca, İspanyolca, İtalyanca, İzlandaca ve Balkan dilleriyle Türkçedeki ses farklarının karıştığı sınıflar.</a:t>
            </a:r>
            <a:endParaRPr lang="en-US" sz="1750" dirty="0"/>
          </a:p>
        </p:txBody>
      </p:sp>
      <p:sp>
        <p:nvSpPr>
          <p:cNvPr id="21" name="Text 19"/>
          <p:cNvSpPr/>
          <p:nvPr/>
        </p:nvSpPr>
        <p:spPr>
          <a:xfrm>
            <a:off x="11521440" y="6419088"/>
            <a:ext cx="36576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6B7C86"/>
                </a:solidFill>
              </a:rPr>
              <a:t>27</a:t>
            </a:r>
            <a:endParaRPr lang="en-US" sz="900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">
    <p:bg>
      <p:bgPr>
        <a:solidFill>
          <a:srgbClr val="FBF8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BF8F1"/>
          </a:solidFill>
          <a:ln w="12700">
            <a:solidFill>
              <a:srgbClr val="FBF8F1">
                <a:alpha val="0"/>
              </a:srgbClr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3" name="Shape 1"/>
          <p:cNvSpPr/>
          <p:nvPr/>
        </p:nvSpPr>
        <p:spPr>
          <a:xfrm>
            <a:off x="0" y="0"/>
            <a:ext cx="164592" cy="6858000"/>
          </a:xfrm>
          <a:prstGeom prst="rect">
            <a:avLst/>
          </a:prstGeom>
          <a:solidFill>
            <a:srgbClr val="102A43"/>
          </a:solidFill>
          <a:ln w="12700">
            <a:solidFill>
              <a:srgbClr val="102A43">
                <a:alpha val="0"/>
              </a:srgbClr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4" name="Shape 2"/>
          <p:cNvSpPr/>
          <p:nvPr/>
        </p:nvSpPr>
        <p:spPr>
          <a:xfrm>
            <a:off x="164592" y="0"/>
            <a:ext cx="45720" cy="6858000"/>
          </a:xfrm>
          <a:prstGeom prst="rect">
            <a:avLst/>
          </a:prstGeom>
          <a:solidFill>
            <a:srgbClr val="C27A3D"/>
          </a:solidFill>
          <a:ln w="12700">
            <a:solidFill>
              <a:srgbClr val="C27A3D">
                <a:alpha val="0"/>
              </a:srgbClr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6" name="Text 4"/>
          <p:cNvSpPr/>
          <p:nvPr/>
        </p:nvSpPr>
        <p:spPr>
          <a:xfrm>
            <a:off x="658368" y="530352"/>
            <a:ext cx="10241280" cy="50292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0" indent="0">
              <a:buNone/>
            </a:pPr>
            <a:r>
              <a:rPr lang="en-US" sz="3000" b="1" dirty="0">
                <a:solidFill>
                  <a:srgbClr val="102A43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Benim İki Dilim / Benim Üç Dilim</a:t>
            </a:r>
            <a:endParaRPr lang="en-US" sz="3000" dirty="0"/>
          </a:p>
        </p:txBody>
      </p:sp>
      <p:pic>
        <p:nvPicPr>
          <p:cNvPr id="7" name="Image 0" descr="/mnt/data/wide_colorful_vector_illustration_of_a_modern_cla.png"/>
          <p:cNvPicPr>
            <a:picLocks noChangeAspect="1"/>
          </p:cNvPicPr>
          <p:nvPr/>
        </p:nvPicPr>
        <p:blipFill>
          <a:blip r:embed="rId3"/>
          <a:srcRect l="21581" r="21581"/>
          <a:stretch/>
        </p:blipFill>
        <p:spPr>
          <a:xfrm>
            <a:off x="6492240" y="1325880"/>
            <a:ext cx="4663440" cy="4617720"/>
          </a:xfrm>
          <a:prstGeom prst="rect">
            <a:avLst/>
          </a:prstGeom>
        </p:spPr>
      </p:pic>
      <p:sp>
        <p:nvSpPr>
          <p:cNvPr id="8" name="Text 5"/>
          <p:cNvSpPr/>
          <p:nvPr/>
        </p:nvSpPr>
        <p:spPr>
          <a:xfrm>
            <a:off x="868680" y="1234440"/>
            <a:ext cx="5303520" cy="146304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marL="0" indent="0">
              <a:buNone/>
            </a:pPr>
            <a:r>
              <a:rPr lang="en-US" sz="2000" dirty="0">
                <a:solidFill>
                  <a:srgbClr val="0B1F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Yaş: 9–13</a:t>
            </a:r>
            <a:endParaRPr lang="en-US" sz="2000" dirty="0"/>
          </a:p>
          <a:p>
            <a:pPr marL="0" indent="0">
              <a:buNone/>
            </a:pPr>
            <a:r>
              <a:rPr lang="en-US" sz="2000" dirty="0">
                <a:solidFill>
                  <a:srgbClr val="0B1F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Süre: 35–40 dakika</a:t>
            </a:r>
            <a:endParaRPr lang="en-US" sz="2000" dirty="0"/>
          </a:p>
          <a:p>
            <a:pPr marL="0" indent="0">
              <a:buNone/>
            </a:pPr>
            <a:r>
              <a:rPr lang="en-US" sz="2000" dirty="0">
                <a:solidFill>
                  <a:srgbClr val="0B1F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Hedef: Çocuğun Türkçe ile okul dili arasındaki ilişkiyi fark etmesi ve kendi dil hikâyesini Türkçe anlatması.</a:t>
            </a:r>
            <a:endParaRPr lang="en-US" sz="2000" dirty="0"/>
          </a:p>
        </p:txBody>
      </p:sp>
      <p:sp>
        <p:nvSpPr>
          <p:cNvPr id="9" name="Text 6"/>
          <p:cNvSpPr/>
          <p:nvPr/>
        </p:nvSpPr>
        <p:spPr>
          <a:xfrm>
            <a:off x="960120" y="3108960"/>
            <a:ext cx="5257800" cy="27432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marL="0" indent="0">
              <a:buNone/>
            </a:pPr>
            <a:r>
              <a:rPr lang="en-US" sz="1700" dirty="0">
                <a:solidFill>
                  <a:srgbClr val="0B1F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• Evde hangi Türkçe kelimeleri sık kullanıyoruz?</a:t>
            </a:r>
            <a:endParaRPr lang="en-US" sz="1700" dirty="0"/>
          </a:p>
        </p:txBody>
      </p:sp>
      <p:sp>
        <p:nvSpPr>
          <p:cNvPr id="10" name="Text 7"/>
          <p:cNvSpPr/>
          <p:nvPr/>
        </p:nvSpPr>
        <p:spPr>
          <a:xfrm>
            <a:off x="960120" y="3611880"/>
            <a:ext cx="5257800" cy="27432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marL="0" indent="0">
              <a:buNone/>
            </a:pPr>
            <a:r>
              <a:rPr lang="en-US" sz="1700" dirty="0">
                <a:solidFill>
                  <a:srgbClr val="0B1F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• </a:t>
            </a:r>
            <a:r>
              <a:rPr lang="en-US" sz="1700" dirty="0" err="1">
                <a:solidFill>
                  <a:srgbClr val="0B1F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Türkçede</a:t>
            </a:r>
            <a:r>
              <a:rPr lang="en-US" sz="1700" dirty="0">
                <a:solidFill>
                  <a:srgbClr val="0B1F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 zorlandığım kelimeler</a:t>
            </a:r>
            <a:endParaRPr lang="en-US" sz="1700" dirty="0"/>
          </a:p>
        </p:txBody>
      </p:sp>
      <p:sp>
        <p:nvSpPr>
          <p:cNvPr id="11" name="Text 8"/>
          <p:cNvSpPr/>
          <p:nvPr/>
        </p:nvSpPr>
        <p:spPr>
          <a:xfrm>
            <a:off x="960120" y="4114800"/>
            <a:ext cx="5257800" cy="27432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marL="0" indent="0">
              <a:buNone/>
            </a:pPr>
            <a:r>
              <a:rPr lang="en-US" sz="1700" dirty="0">
                <a:solidFill>
                  <a:srgbClr val="0B1F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• Ailemden öğrendiğim bir Türkçe ifade</a:t>
            </a:r>
            <a:endParaRPr lang="en-US" sz="1700" dirty="0"/>
          </a:p>
        </p:txBody>
      </p:sp>
      <p:sp>
        <p:nvSpPr>
          <p:cNvPr id="12" name="Text 9"/>
          <p:cNvSpPr/>
          <p:nvPr/>
        </p:nvSpPr>
        <p:spPr>
          <a:xfrm>
            <a:off x="960120" y="4617720"/>
            <a:ext cx="5257800" cy="27432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marL="0" indent="0">
              <a:buNone/>
            </a:pPr>
            <a:r>
              <a:rPr lang="en-US" sz="1700" dirty="0">
                <a:solidFill>
                  <a:srgbClr val="0B1F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• Kısa ürün: “Benim dil haritam”</a:t>
            </a:r>
            <a:endParaRPr lang="en-US" sz="1700" dirty="0"/>
          </a:p>
        </p:txBody>
      </p:sp>
      <p:sp>
        <p:nvSpPr>
          <p:cNvPr id="13" name="Text 10"/>
          <p:cNvSpPr/>
          <p:nvPr/>
        </p:nvSpPr>
        <p:spPr>
          <a:xfrm>
            <a:off x="868680" y="5577840"/>
            <a:ext cx="5394960" cy="45720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marL="0" indent="0">
              <a:buNone/>
            </a:pPr>
            <a:r>
              <a:rPr lang="en-US" sz="1700" b="1" dirty="0">
                <a:solidFill>
                  <a:srgbClr val="C27A3D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Bu etkinlik kimlik temelli olduğu için öğrenciyi konuşmaya davet eder.</a:t>
            </a:r>
            <a:endParaRPr lang="en-US" sz="1700" dirty="0"/>
          </a:p>
        </p:txBody>
      </p:sp>
      <p:sp>
        <p:nvSpPr>
          <p:cNvPr id="14" name="Text 11"/>
          <p:cNvSpPr/>
          <p:nvPr/>
        </p:nvSpPr>
        <p:spPr>
          <a:xfrm>
            <a:off x="11521440" y="6419088"/>
            <a:ext cx="36576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6B7C86"/>
                </a:solidFill>
              </a:rPr>
              <a:t>28</a:t>
            </a:r>
            <a:endParaRPr lang="en-US" sz="900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">
    <p:bg>
      <p:bgPr>
        <a:solidFill>
          <a:srgbClr val="EAF3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AF3F2"/>
          </a:solidFill>
          <a:ln w="12700">
            <a:solidFill>
              <a:srgbClr val="EAF3F2">
                <a:alpha val="0"/>
              </a:srgbClr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3" name="Shape 1"/>
          <p:cNvSpPr/>
          <p:nvPr/>
        </p:nvSpPr>
        <p:spPr>
          <a:xfrm>
            <a:off x="0" y="0"/>
            <a:ext cx="164592" cy="6858000"/>
          </a:xfrm>
          <a:prstGeom prst="rect">
            <a:avLst/>
          </a:prstGeom>
          <a:solidFill>
            <a:srgbClr val="102A43"/>
          </a:solidFill>
          <a:ln w="12700">
            <a:solidFill>
              <a:srgbClr val="102A43">
                <a:alpha val="0"/>
              </a:srgbClr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4" name="Shape 2"/>
          <p:cNvSpPr/>
          <p:nvPr/>
        </p:nvSpPr>
        <p:spPr>
          <a:xfrm>
            <a:off x="164592" y="0"/>
            <a:ext cx="45720" cy="6858000"/>
          </a:xfrm>
          <a:prstGeom prst="rect">
            <a:avLst/>
          </a:prstGeom>
          <a:solidFill>
            <a:srgbClr val="C27A3D"/>
          </a:solidFill>
          <a:ln w="12700">
            <a:solidFill>
              <a:srgbClr val="C27A3D">
                <a:alpha val="0"/>
              </a:srgbClr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6" name="Text 4"/>
          <p:cNvSpPr/>
          <p:nvPr/>
        </p:nvSpPr>
        <p:spPr>
          <a:xfrm>
            <a:off x="658368" y="530352"/>
            <a:ext cx="10241280" cy="50292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0" indent="0">
              <a:buNone/>
            </a:pPr>
            <a:r>
              <a:rPr lang="en-US" sz="3000" b="1" dirty="0">
                <a:solidFill>
                  <a:srgbClr val="102A43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TTK öğretmeni için 6 soruluk ülke-duyarlı kontrol listesi</a:t>
            </a:r>
            <a:endParaRPr lang="en-US" sz="3000" dirty="0"/>
          </a:p>
        </p:txBody>
      </p:sp>
      <p:sp>
        <p:nvSpPr>
          <p:cNvPr id="7" name="Text 5"/>
          <p:cNvSpPr/>
          <p:nvPr/>
        </p:nvSpPr>
        <p:spPr>
          <a:xfrm>
            <a:off x="868680" y="1234440"/>
            <a:ext cx="457200" cy="27432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marL="0" indent="0">
              <a:buNone/>
            </a:pPr>
            <a:r>
              <a:rPr lang="en-US" sz="1800" b="1" dirty="0">
                <a:solidFill>
                  <a:srgbClr val="0E7C7B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1.</a:t>
            </a:r>
            <a:endParaRPr lang="en-US" sz="1800" dirty="0"/>
          </a:p>
        </p:txBody>
      </p:sp>
      <p:sp>
        <p:nvSpPr>
          <p:cNvPr id="8" name="Text 6"/>
          <p:cNvSpPr/>
          <p:nvPr/>
        </p:nvSpPr>
        <p:spPr>
          <a:xfrm>
            <a:off x="1417320" y="1234440"/>
            <a:ext cx="8961120" cy="27432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marL="0" indent="0">
              <a:buNone/>
            </a:pPr>
            <a:r>
              <a:rPr lang="en-US" sz="1800" dirty="0">
                <a:solidFill>
                  <a:srgbClr val="0B1F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Bu öğrenciler okul dilinde okuryazarlığın hangi aşamasında?</a:t>
            </a:r>
            <a:endParaRPr lang="en-US" sz="1800" dirty="0"/>
          </a:p>
        </p:txBody>
      </p:sp>
      <p:sp>
        <p:nvSpPr>
          <p:cNvPr id="9" name="Text 7"/>
          <p:cNvSpPr/>
          <p:nvPr/>
        </p:nvSpPr>
        <p:spPr>
          <a:xfrm>
            <a:off x="868680" y="1901952"/>
            <a:ext cx="457200" cy="27432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marL="0" indent="0">
              <a:buNone/>
            </a:pPr>
            <a:r>
              <a:rPr lang="en-US" sz="1800" b="1" dirty="0">
                <a:solidFill>
                  <a:srgbClr val="0E7C7B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2.</a:t>
            </a:r>
            <a:endParaRPr lang="en-US" sz="1800" dirty="0"/>
          </a:p>
        </p:txBody>
      </p:sp>
      <p:sp>
        <p:nvSpPr>
          <p:cNvPr id="10" name="Text 8"/>
          <p:cNvSpPr/>
          <p:nvPr/>
        </p:nvSpPr>
        <p:spPr>
          <a:xfrm>
            <a:off x="1417320" y="1901952"/>
            <a:ext cx="8961120" cy="27432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marL="0" indent="0">
              <a:buNone/>
            </a:pPr>
            <a:r>
              <a:rPr lang="en-US" sz="1800" dirty="0">
                <a:solidFill>
                  <a:srgbClr val="0B1F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Ev sahibi dilde hangi harfler Türkçeyle karışabilir?</a:t>
            </a:r>
            <a:endParaRPr lang="en-US" sz="1800" dirty="0"/>
          </a:p>
        </p:txBody>
      </p:sp>
      <p:sp>
        <p:nvSpPr>
          <p:cNvPr id="11" name="Text 9"/>
          <p:cNvSpPr/>
          <p:nvPr/>
        </p:nvSpPr>
        <p:spPr>
          <a:xfrm>
            <a:off x="868680" y="2569464"/>
            <a:ext cx="457200" cy="27432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marL="0" indent="0">
              <a:buNone/>
            </a:pPr>
            <a:r>
              <a:rPr lang="en-US" sz="1800" b="1" dirty="0">
                <a:solidFill>
                  <a:srgbClr val="0E7C7B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3.</a:t>
            </a:r>
            <a:endParaRPr lang="en-US" sz="1800" dirty="0"/>
          </a:p>
        </p:txBody>
      </p:sp>
      <p:sp>
        <p:nvSpPr>
          <p:cNvPr id="12" name="Text 10"/>
          <p:cNvSpPr/>
          <p:nvPr/>
        </p:nvSpPr>
        <p:spPr>
          <a:xfrm>
            <a:off x="1417320" y="2569464"/>
            <a:ext cx="8961120" cy="27432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marL="0" indent="0">
              <a:buNone/>
            </a:pPr>
            <a:r>
              <a:rPr lang="en-US" sz="1800" dirty="0">
                <a:solidFill>
                  <a:srgbClr val="0B1F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Türkçede hangi sesleri ayrıca çalışmalıyım?</a:t>
            </a:r>
            <a:endParaRPr lang="en-US" sz="1800" dirty="0"/>
          </a:p>
        </p:txBody>
      </p:sp>
      <p:sp>
        <p:nvSpPr>
          <p:cNvPr id="13" name="Text 11"/>
          <p:cNvSpPr/>
          <p:nvPr/>
        </p:nvSpPr>
        <p:spPr>
          <a:xfrm>
            <a:off x="868680" y="3236976"/>
            <a:ext cx="457200" cy="27432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marL="0" indent="0">
              <a:buNone/>
            </a:pPr>
            <a:r>
              <a:rPr lang="en-US" sz="1800" b="1" dirty="0">
                <a:solidFill>
                  <a:srgbClr val="0E7C7B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4.</a:t>
            </a:r>
            <a:endParaRPr lang="en-US" sz="1800" dirty="0"/>
          </a:p>
        </p:txBody>
      </p:sp>
      <p:sp>
        <p:nvSpPr>
          <p:cNvPr id="14" name="Text 12"/>
          <p:cNvSpPr/>
          <p:nvPr/>
        </p:nvSpPr>
        <p:spPr>
          <a:xfrm>
            <a:off x="1417320" y="3236976"/>
            <a:ext cx="8961120" cy="27432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marL="0" indent="0">
              <a:buNone/>
            </a:pPr>
            <a:r>
              <a:rPr lang="en-US" sz="1800" dirty="0">
                <a:solidFill>
                  <a:srgbClr val="0B1F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Sınıfta yaş ve seviye farkını nasıl görevleştireceğim?</a:t>
            </a:r>
            <a:endParaRPr lang="en-US" sz="1800" dirty="0"/>
          </a:p>
        </p:txBody>
      </p:sp>
      <p:sp>
        <p:nvSpPr>
          <p:cNvPr id="15" name="Text 13"/>
          <p:cNvSpPr/>
          <p:nvPr/>
        </p:nvSpPr>
        <p:spPr>
          <a:xfrm>
            <a:off x="868680" y="3904488"/>
            <a:ext cx="457200" cy="27432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marL="0" indent="0">
              <a:buNone/>
            </a:pPr>
            <a:r>
              <a:rPr lang="en-US" sz="1800" b="1" dirty="0">
                <a:solidFill>
                  <a:srgbClr val="0E7C7B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5.</a:t>
            </a:r>
            <a:endParaRPr lang="en-US" sz="1800" dirty="0"/>
          </a:p>
        </p:txBody>
      </p:sp>
      <p:sp>
        <p:nvSpPr>
          <p:cNvPr id="16" name="Text 14"/>
          <p:cNvSpPr/>
          <p:nvPr/>
        </p:nvSpPr>
        <p:spPr>
          <a:xfrm>
            <a:off x="1417320" y="3904488"/>
            <a:ext cx="8961120" cy="27432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marL="0" indent="0">
              <a:buNone/>
            </a:pPr>
            <a:r>
              <a:rPr lang="en-US" sz="1800" dirty="0">
                <a:solidFill>
                  <a:srgbClr val="0B1F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Aileye bu hafta hangi küçük Türkçe görevi vereceğim?</a:t>
            </a:r>
            <a:endParaRPr lang="en-US" sz="1800" dirty="0"/>
          </a:p>
        </p:txBody>
      </p:sp>
      <p:sp>
        <p:nvSpPr>
          <p:cNvPr id="17" name="Text 15"/>
          <p:cNvSpPr/>
          <p:nvPr/>
        </p:nvSpPr>
        <p:spPr>
          <a:xfrm>
            <a:off x="868680" y="4572000"/>
            <a:ext cx="457200" cy="27432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marL="0" indent="0">
              <a:buNone/>
            </a:pPr>
            <a:r>
              <a:rPr lang="en-US" sz="1800" b="1" dirty="0">
                <a:solidFill>
                  <a:srgbClr val="0E7C7B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6.</a:t>
            </a:r>
            <a:endParaRPr lang="en-US" sz="1800" dirty="0"/>
          </a:p>
        </p:txBody>
      </p:sp>
      <p:sp>
        <p:nvSpPr>
          <p:cNvPr id="18" name="Text 16"/>
          <p:cNvSpPr/>
          <p:nvPr/>
        </p:nvSpPr>
        <p:spPr>
          <a:xfrm>
            <a:off x="1417320" y="4572000"/>
            <a:ext cx="8961120" cy="27432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marL="0" indent="0">
              <a:buNone/>
            </a:pPr>
            <a:r>
              <a:rPr lang="en-US" sz="1800" dirty="0">
                <a:solidFill>
                  <a:srgbClr val="0B1F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Ders sonunda öğrenciden görünen hangi ürün çıkacak?</a:t>
            </a:r>
            <a:endParaRPr lang="en-US" sz="1800" dirty="0"/>
          </a:p>
        </p:txBody>
      </p:sp>
      <p:sp>
        <p:nvSpPr>
          <p:cNvPr id="19" name="Text 17"/>
          <p:cNvSpPr/>
          <p:nvPr/>
        </p:nvSpPr>
        <p:spPr>
          <a:xfrm>
            <a:off x="11521440" y="6419088"/>
            <a:ext cx="36576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6B7C86"/>
                </a:solidFill>
              </a:rPr>
              <a:t>29</a:t>
            </a:r>
            <a:endParaRPr lang="en-US" sz="900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">
    <p:bg>
      <p:bgPr>
        <a:solidFill>
          <a:srgbClr val="FBF8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BF8F1"/>
          </a:solidFill>
          <a:ln w="12700">
            <a:solidFill>
              <a:srgbClr val="FBF8F1">
                <a:alpha val="0"/>
              </a:srgbClr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3" name="Shape 1"/>
          <p:cNvSpPr/>
          <p:nvPr/>
        </p:nvSpPr>
        <p:spPr>
          <a:xfrm>
            <a:off x="0" y="0"/>
            <a:ext cx="164592" cy="6858000"/>
          </a:xfrm>
          <a:prstGeom prst="rect">
            <a:avLst/>
          </a:prstGeom>
          <a:solidFill>
            <a:srgbClr val="102A43"/>
          </a:solidFill>
          <a:ln w="12700">
            <a:solidFill>
              <a:srgbClr val="102A43">
                <a:alpha val="0"/>
              </a:srgbClr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4" name="Shape 2"/>
          <p:cNvSpPr/>
          <p:nvPr/>
        </p:nvSpPr>
        <p:spPr>
          <a:xfrm>
            <a:off x="164592" y="0"/>
            <a:ext cx="45720" cy="6858000"/>
          </a:xfrm>
          <a:prstGeom prst="rect">
            <a:avLst/>
          </a:prstGeom>
          <a:solidFill>
            <a:srgbClr val="C27A3D"/>
          </a:solidFill>
          <a:ln w="12700">
            <a:solidFill>
              <a:srgbClr val="C27A3D">
                <a:alpha val="0"/>
              </a:srgbClr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6" name="Text 4"/>
          <p:cNvSpPr/>
          <p:nvPr/>
        </p:nvSpPr>
        <p:spPr>
          <a:xfrm>
            <a:off x="658368" y="530352"/>
            <a:ext cx="10241280" cy="50292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0" indent="0">
              <a:buNone/>
            </a:pPr>
            <a:r>
              <a:rPr lang="en-US" sz="3000" b="1" dirty="0">
                <a:solidFill>
                  <a:srgbClr val="102A43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Sunumun ana mesajı</a:t>
            </a:r>
            <a:endParaRPr lang="en-US" sz="3000" dirty="0"/>
          </a:p>
        </p:txBody>
      </p:sp>
      <p:sp>
        <p:nvSpPr>
          <p:cNvPr id="7" name="Shape 5"/>
          <p:cNvSpPr/>
          <p:nvPr/>
        </p:nvSpPr>
        <p:spPr>
          <a:xfrm>
            <a:off x="868680" y="1143000"/>
            <a:ext cx="73152" cy="1691640"/>
          </a:xfrm>
          <a:prstGeom prst="rect">
            <a:avLst/>
          </a:prstGeom>
          <a:solidFill>
            <a:srgbClr val="C27A3D"/>
          </a:solidFill>
          <a:ln w="12700">
            <a:solidFill>
              <a:srgbClr val="C27A3D">
                <a:alpha val="0"/>
              </a:srgbClr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8" name="Text 6"/>
          <p:cNvSpPr/>
          <p:nvPr/>
        </p:nvSpPr>
        <p:spPr>
          <a:xfrm>
            <a:off x="1097280" y="1188720"/>
            <a:ext cx="9921240" cy="160020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102A43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Türkçe okuma-yazma öğretimi, ev sahibi ülkenin alfabe öğretimiyle yarışmamalı; onunla uyumlu, karşılaştırmalı ve çocuğun iki dilli gelişimini destekleyen bir çizgide ilerlemelidir.</a:t>
            </a:r>
            <a:endParaRPr lang="en-US" sz="2400" dirty="0"/>
          </a:p>
        </p:txBody>
      </p:sp>
      <p:sp>
        <p:nvSpPr>
          <p:cNvPr id="9" name="Text 7"/>
          <p:cNvSpPr/>
          <p:nvPr/>
        </p:nvSpPr>
        <p:spPr>
          <a:xfrm>
            <a:off x="960120" y="3429000"/>
            <a:ext cx="9875520" cy="256032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marL="0" indent="0">
              <a:buNone/>
            </a:pPr>
            <a:r>
              <a:rPr lang="en-US" sz="1750" dirty="0">
                <a:solidFill>
                  <a:srgbClr val="314B5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• Türkçe yabancı dil değil, miras dilidir.</a:t>
            </a:r>
            <a:endParaRPr lang="en-US" sz="1750" dirty="0"/>
          </a:p>
        </p:txBody>
      </p:sp>
      <p:sp>
        <p:nvSpPr>
          <p:cNvPr id="10" name="Text 8"/>
          <p:cNvSpPr/>
          <p:nvPr/>
        </p:nvSpPr>
        <p:spPr>
          <a:xfrm>
            <a:off x="960120" y="3867912"/>
            <a:ext cx="9875520" cy="256032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marL="0" indent="0">
              <a:buNone/>
            </a:pPr>
            <a:r>
              <a:rPr lang="en-US" sz="1750" dirty="0">
                <a:solidFill>
                  <a:srgbClr val="314B5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• Ülke bağlamı yöntem kararını etkiler.</a:t>
            </a:r>
            <a:endParaRPr lang="en-US" sz="1750" dirty="0"/>
          </a:p>
        </p:txBody>
      </p:sp>
      <p:sp>
        <p:nvSpPr>
          <p:cNvPr id="11" name="Text 9"/>
          <p:cNvSpPr/>
          <p:nvPr/>
        </p:nvSpPr>
        <p:spPr>
          <a:xfrm>
            <a:off x="960120" y="4306824"/>
            <a:ext cx="9875520" cy="256032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marL="0" indent="0">
              <a:buNone/>
            </a:pPr>
            <a:r>
              <a:rPr lang="en-US" sz="1750" dirty="0">
                <a:solidFill>
                  <a:srgbClr val="314B5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• Telaffuz kısa ve sürekli çalışılmalıdır.</a:t>
            </a:r>
            <a:endParaRPr lang="en-US" sz="1750" dirty="0"/>
          </a:p>
        </p:txBody>
      </p:sp>
      <p:sp>
        <p:nvSpPr>
          <p:cNvPr id="12" name="Text 10"/>
          <p:cNvSpPr/>
          <p:nvPr/>
        </p:nvSpPr>
        <p:spPr>
          <a:xfrm>
            <a:off x="960120" y="4745736"/>
            <a:ext cx="9875520" cy="256032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marL="0" indent="0">
              <a:buNone/>
            </a:pPr>
            <a:r>
              <a:rPr lang="en-US" sz="1750" dirty="0">
                <a:solidFill>
                  <a:srgbClr val="314B5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• Kültür, dil öğretiminin doğal bağlamıdır.</a:t>
            </a:r>
            <a:endParaRPr lang="en-US" sz="1750" dirty="0"/>
          </a:p>
        </p:txBody>
      </p:sp>
      <p:sp>
        <p:nvSpPr>
          <p:cNvPr id="13" name="Text 11"/>
          <p:cNvSpPr/>
          <p:nvPr/>
        </p:nvSpPr>
        <p:spPr>
          <a:xfrm>
            <a:off x="960120" y="5184648"/>
            <a:ext cx="9875520" cy="256032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marL="0" indent="0">
              <a:buNone/>
            </a:pPr>
            <a:r>
              <a:rPr lang="en-US" sz="1750" dirty="0">
                <a:solidFill>
                  <a:srgbClr val="314B5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• Aile, ders dışındaki en güçlü öğrenme ortamıdır.</a:t>
            </a:r>
            <a:endParaRPr lang="en-US" sz="1750" dirty="0"/>
          </a:p>
        </p:txBody>
      </p:sp>
      <p:sp>
        <p:nvSpPr>
          <p:cNvPr id="14" name="Text 12"/>
          <p:cNvSpPr/>
          <p:nvPr/>
        </p:nvSpPr>
        <p:spPr>
          <a:xfrm>
            <a:off x="11521440" y="6419088"/>
            <a:ext cx="36576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6B7C86"/>
                </a:solidFill>
              </a:rPr>
              <a:t>30</a:t>
            </a:r>
            <a:endParaRPr lang="en-US" sz="900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">
    <p:bg>
      <p:bgPr>
        <a:solidFill>
          <a:srgbClr val="F7F2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7F2EA"/>
          </a:solidFill>
          <a:ln w="12700">
            <a:solidFill>
              <a:srgbClr val="F7F2EA">
                <a:alpha val="0"/>
              </a:srgbClr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3" name="Shape 1"/>
          <p:cNvSpPr/>
          <p:nvPr/>
        </p:nvSpPr>
        <p:spPr>
          <a:xfrm>
            <a:off x="0" y="0"/>
            <a:ext cx="164592" cy="6858000"/>
          </a:xfrm>
          <a:prstGeom prst="rect">
            <a:avLst/>
          </a:prstGeom>
          <a:solidFill>
            <a:srgbClr val="102A43"/>
          </a:solidFill>
          <a:ln w="12700">
            <a:solidFill>
              <a:srgbClr val="102A43">
                <a:alpha val="0"/>
              </a:srgbClr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4" name="Shape 2"/>
          <p:cNvSpPr/>
          <p:nvPr/>
        </p:nvSpPr>
        <p:spPr>
          <a:xfrm>
            <a:off x="164592" y="0"/>
            <a:ext cx="45720" cy="6858000"/>
          </a:xfrm>
          <a:prstGeom prst="rect">
            <a:avLst/>
          </a:prstGeom>
          <a:solidFill>
            <a:srgbClr val="C27A3D"/>
          </a:solidFill>
          <a:ln w="12700">
            <a:solidFill>
              <a:srgbClr val="C27A3D">
                <a:alpha val="0"/>
              </a:srgbClr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6" name="Text 4"/>
          <p:cNvSpPr/>
          <p:nvPr/>
        </p:nvSpPr>
        <p:spPr>
          <a:xfrm>
            <a:off x="658368" y="530352"/>
            <a:ext cx="10241280" cy="50292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0" indent="0">
              <a:buNone/>
            </a:pPr>
            <a:r>
              <a:rPr lang="en-US" sz="3000" b="1" dirty="0">
                <a:solidFill>
                  <a:srgbClr val="102A43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Kapanış soruları</a:t>
            </a:r>
            <a:endParaRPr lang="en-US" sz="3000" dirty="0"/>
          </a:p>
        </p:txBody>
      </p:sp>
      <p:sp>
        <p:nvSpPr>
          <p:cNvPr id="7" name="Shape 5"/>
          <p:cNvSpPr/>
          <p:nvPr/>
        </p:nvSpPr>
        <p:spPr>
          <a:xfrm>
            <a:off x="868680" y="1280160"/>
            <a:ext cx="73152" cy="530352"/>
          </a:xfrm>
          <a:prstGeom prst="rect">
            <a:avLst/>
          </a:prstGeom>
          <a:solidFill>
            <a:srgbClr val="C27A3D"/>
          </a:solidFill>
          <a:ln w="12700">
            <a:solidFill>
              <a:srgbClr val="C27A3D">
                <a:alpha val="0"/>
              </a:srgbClr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8" name="Text 6"/>
          <p:cNvSpPr/>
          <p:nvPr/>
        </p:nvSpPr>
        <p:spPr>
          <a:xfrm>
            <a:off x="1143000" y="1316736"/>
            <a:ext cx="9692640" cy="438912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marL="0" indent="0">
              <a:buNone/>
            </a:pPr>
            <a:r>
              <a:rPr lang="en-US" sz="2000" dirty="0">
                <a:solidFill>
                  <a:srgbClr val="102A4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Sizin sınıfınızda en sık görülen profil hangisi: anlıyor ama konuşmuyor mu, konuşuyor ama yazamıyor mu?</a:t>
            </a:r>
            <a:endParaRPr lang="en-US" sz="2000" dirty="0"/>
          </a:p>
        </p:txBody>
      </p:sp>
      <p:sp>
        <p:nvSpPr>
          <p:cNvPr id="9" name="Shape 7"/>
          <p:cNvSpPr/>
          <p:nvPr/>
        </p:nvSpPr>
        <p:spPr>
          <a:xfrm>
            <a:off x="868680" y="2240280"/>
            <a:ext cx="73152" cy="530352"/>
          </a:xfrm>
          <a:prstGeom prst="rect">
            <a:avLst/>
          </a:prstGeom>
          <a:solidFill>
            <a:srgbClr val="C27A3D"/>
          </a:solidFill>
          <a:ln w="12700">
            <a:solidFill>
              <a:srgbClr val="C27A3D">
                <a:alpha val="0"/>
              </a:srgbClr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10" name="Text 8"/>
          <p:cNvSpPr/>
          <p:nvPr/>
        </p:nvSpPr>
        <p:spPr>
          <a:xfrm>
            <a:off x="1143000" y="2276856"/>
            <a:ext cx="9692640" cy="438912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marL="0" indent="0">
              <a:buNone/>
            </a:pPr>
            <a:r>
              <a:rPr lang="en-US" sz="2000" dirty="0">
                <a:solidFill>
                  <a:srgbClr val="102A4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Bulunduğunuz ülkede Türkçeye en çok hangi harf/ses karışıyor?</a:t>
            </a:r>
            <a:endParaRPr lang="en-US" sz="2000" dirty="0"/>
          </a:p>
        </p:txBody>
      </p:sp>
      <p:sp>
        <p:nvSpPr>
          <p:cNvPr id="11" name="Shape 9"/>
          <p:cNvSpPr/>
          <p:nvPr/>
        </p:nvSpPr>
        <p:spPr>
          <a:xfrm>
            <a:off x="868680" y="3200400"/>
            <a:ext cx="73152" cy="530352"/>
          </a:xfrm>
          <a:prstGeom prst="rect">
            <a:avLst/>
          </a:prstGeom>
          <a:solidFill>
            <a:srgbClr val="C27A3D"/>
          </a:solidFill>
          <a:ln w="12700">
            <a:solidFill>
              <a:srgbClr val="C27A3D">
                <a:alpha val="0"/>
              </a:srgbClr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12" name="Text 10"/>
          <p:cNvSpPr/>
          <p:nvPr/>
        </p:nvSpPr>
        <p:spPr>
          <a:xfrm>
            <a:off x="1143000" y="3236976"/>
            <a:ext cx="9692640" cy="438912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marL="0" indent="0">
              <a:buNone/>
            </a:pPr>
            <a:r>
              <a:rPr lang="en-US" sz="2000" dirty="0">
                <a:solidFill>
                  <a:srgbClr val="102A4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Aile katılımı için en uygulanabilir küçük görev ne olabilir?</a:t>
            </a:r>
            <a:endParaRPr lang="en-US" sz="2000" dirty="0"/>
          </a:p>
        </p:txBody>
      </p:sp>
      <p:sp>
        <p:nvSpPr>
          <p:cNvPr id="13" name="Shape 11"/>
          <p:cNvSpPr/>
          <p:nvPr/>
        </p:nvSpPr>
        <p:spPr>
          <a:xfrm>
            <a:off x="868680" y="4160520"/>
            <a:ext cx="73152" cy="530352"/>
          </a:xfrm>
          <a:prstGeom prst="rect">
            <a:avLst/>
          </a:prstGeom>
          <a:solidFill>
            <a:srgbClr val="C27A3D"/>
          </a:solidFill>
          <a:ln w="12700">
            <a:solidFill>
              <a:srgbClr val="C27A3D">
                <a:alpha val="0"/>
              </a:srgbClr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14" name="Text 12"/>
          <p:cNvSpPr/>
          <p:nvPr/>
        </p:nvSpPr>
        <p:spPr>
          <a:xfrm>
            <a:off x="1143000" y="4197096"/>
            <a:ext cx="9692640" cy="438912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marL="0" indent="0">
              <a:buNone/>
            </a:pPr>
            <a:r>
              <a:rPr lang="en-US" sz="2000" dirty="0">
                <a:solidFill>
                  <a:srgbClr val="102A4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Online derste öğrencinin aktif kaldığını hangi ürünle görüyorsunuz?</a:t>
            </a:r>
            <a:endParaRPr lang="en-US" sz="2000" dirty="0"/>
          </a:p>
        </p:txBody>
      </p:sp>
      <p:sp>
        <p:nvSpPr>
          <p:cNvPr id="15" name="Text 13"/>
          <p:cNvSpPr/>
          <p:nvPr/>
        </p:nvSpPr>
        <p:spPr>
          <a:xfrm>
            <a:off x="11521440" y="6419088"/>
            <a:ext cx="36576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6B7C86"/>
                </a:solidFill>
              </a:rPr>
              <a:t>31</a:t>
            </a:r>
            <a:endParaRPr lang="en-US" sz="900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">
    <p:bg>
      <p:bgPr>
        <a:solidFill>
          <a:srgbClr val="FBF8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BF8F1"/>
          </a:solidFill>
          <a:ln w="12700">
            <a:solidFill>
              <a:srgbClr val="FBF8F1">
                <a:alpha val="0"/>
              </a:srgbClr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3" name="Shape 1"/>
          <p:cNvSpPr/>
          <p:nvPr/>
        </p:nvSpPr>
        <p:spPr>
          <a:xfrm>
            <a:off x="0" y="0"/>
            <a:ext cx="164592" cy="6858000"/>
          </a:xfrm>
          <a:prstGeom prst="rect">
            <a:avLst/>
          </a:prstGeom>
          <a:solidFill>
            <a:srgbClr val="102A43"/>
          </a:solidFill>
          <a:ln w="12700">
            <a:solidFill>
              <a:srgbClr val="102A43">
                <a:alpha val="0"/>
              </a:srgbClr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4" name="Shape 2"/>
          <p:cNvSpPr/>
          <p:nvPr/>
        </p:nvSpPr>
        <p:spPr>
          <a:xfrm>
            <a:off x="164592" y="0"/>
            <a:ext cx="45720" cy="6858000"/>
          </a:xfrm>
          <a:prstGeom prst="rect">
            <a:avLst/>
          </a:prstGeom>
          <a:solidFill>
            <a:srgbClr val="C27A3D"/>
          </a:solidFill>
          <a:ln w="12700">
            <a:solidFill>
              <a:srgbClr val="C27A3D">
                <a:alpha val="0"/>
              </a:srgbClr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5" name="Text 3"/>
          <p:cNvSpPr/>
          <p:nvPr/>
        </p:nvSpPr>
        <p:spPr>
          <a:xfrm>
            <a:off x="685800" y="146304"/>
            <a:ext cx="914400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b="1" dirty="0">
                <a:solidFill>
                  <a:srgbClr val="0E7C7B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KAYNAKLAR</a:t>
            </a:r>
            <a:endParaRPr lang="en-US" sz="950" dirty="0"/>
          </a:p>
        </p:txBody>
      </p:sp>
      <p:sp>
        <p:nvSpPr>
          <p:cNvPr id="6" name="Text 4"/>
          <p:cNvSpPr/>
          <p:nvPr/>
        </p:nvSpPr>
        <p:spPr>
          <a:xfrm>
            <a:off x="658368" y="530352"/>
            <a:ext cx="10241280" cy="50292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0" indent="0">
              <a:buNone/>
            </a:pPr>
            <a:r>
              <a:rPr lang="en-US" sz="3000" b="1" dirty="0">
                <a:solidFill>
                  <a:srgbClr val="102A43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Seçili kaynaklar ve veri zemini</a:t>
            </a:r>
            <a:endParaRPr lang="en-US" sz="3000" dirty="0"/>
          </a:p>
        </p:txBody>
      </p:sp>
      <p:sp>
        <p:nvSpPr>
          <p:cNvPr id="7" name="Text 5"/>
          <p:cNvSpPr/>
          <p:nvPr/>
        </p:nvSpPr>
        <p:spPr>
          <a:xfrm>
            <a:off x="868680" y="1234440"/>
            <a:ext cx="10058400" cy="256032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marL="0" indent="0">
              <a:buNone/>
            </a:pPr>
            <a:r>
              <a:rPr lang="en-US" sz="1550" dirty="0">
                <a:solidFill>
                  <a:srgbClr val="314B5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• Council of Europe — CEFR: plurilingualism and pluriculturalism</a:t>
            </a:r>
            <a:endParaRPr lang="en-US" sz="1550" dirty="0"/>
          </a:p>
        </p:txBody>
      </p:sp>
      <p:sp>
        <p:nvSpPr>
          <p:cNvPr id="8" name="Text 6"/>
          <p:cNvSpPr/>
          <p:nvPr/>
        </p:nvSpPr>
        <p:spPr>
          <a:xfrm>
            <a:off x="868680" y="1737360"/>
            <a:ext cx="10058400" cy="256032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marL="0" indent="0">
              <a:buNone/>
            </a:pPr>
            <a:r>
              <a:rPr lang="en-US" sz="1550" dirty="0">
                <a:solidFill>
                  <a:srgbClr val="314B5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• Eurydice / Eurypedia — ülke profilleri: Romania, Spain, Italy, Montenegro, Bosnia and Herzegovina, Finland, Norway, Sweden, Denmark, Iceland</a:t>
            </a:r>
            <a:endParaRPr lang="en-US" sz="1550" dirty="0"/>
          </a:p>
        </p:txBody>
      </p:sp>
      <p:sp>
        <p:nvSpPr>
          <p:cNvPr id="9" name="Text 7"/>
          <p:cNvSpPr/>
          <p:nvPr/>
        </p:nvSpPr>
        <p:spPr>
          <a:xfrm>
            <a:off x="868680" y="2240280"/>
            <a:ext cx="10058400" cy="256032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marL="0" indent="0">
              <a:buNone/>
            </a:pPr>
            <a:r>
              <a:rPr lang="en-US" sz="1550" dirty="0">
                <a:solidFill>
                  <a:srgbClr val="314B5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• Government.nl — Netherlands primary education</a:t>
            </a:r>
            <a:endParaRPr lang="en-US" sz="1550" dirty="0"/>
          </a:p>
        </p:txBody>
      </p:sp>
      <p:sp>
        <p:nvSpPr>
          <p:cNvPr id="10" name="Text 8"/>
          <p:cNvSpPr/>
          <p:nvPr/>
        </p:nvSpPr>
        <p:spPr>
          <a:xfrm>
            <a:off x="868680" y="2743200"/>
            <a:ext cx="10058400" cy="256032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marL="0" indent="0">
              <a:buNone/>
            </a:pPr>
            <a:r>
              <a:rPr lang="en-US" sz="1550" dirty="0">
                <a:solidFill>
                  <a:srgbClr val="314B5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• Norden / Sweden.se / Skolverket — Sweden compulsory school and mother tongue tuition</a:t>
            </a:r>
            <a:endParaRPr lang="en-US" sz="1550" dirty="0"/>
          </a:p>
        </p:txBody>
      </p:sp>
      <p:sp>
        <p:nvSpPr>
          <p:cNvPr id="11" name="Text 9"/>
          <p:cNvSpPr/>
          <p:nvPr/>
        </p:nvSpPr>
        <p:spPr>
          <a:xfrm>
            <a:off x="868680" y="3246120"/>
            <a:ext cx="10058400" cy="256032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marL="0" indent="0">
              <a:buNone/>
            </a:pPr>
            <a:r>
              <a:rPr lang="en-US" sz="1550" dirty="0">
                <a:solidFill>
                  <a:srgbClr val="314B5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• Finnish Ministry of Education and Culture / Finnish National Agency for Education — pre-primary and basic education</a:t>
            </a:r>
            <a:endParaRPr lang="en-US" sz="1550" dirty="0"/>
          </a:p>
        </p:txBody>
      </p:sp>
      <p:sp>
        <p:nvSpPr>
          <p:cNvPr id="12" name="Text 10"/>
          <p:cNvSpPr/>
          <p:nvPr/>
        </p:nvSpPr>
        <p:spPr>
          <a:xfrm>
            <a:off x="868680" y="3749040"/>
            <a:ext cx="10058400" cy="256032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marL="0" indent="0">
              <a:buNone/>
            </a:pPr>
            <a:r>
              <a:rPr lang="en-US" sz="1550" dirty="0">
                <a:solidFill>
                  <a:srgbClr val="314B5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• Udir / Norwegian Directorate for Education — mother tongue teaching for language minorities</a:t>
            </a:r>
            <a:endParaRPr lang="en-US" sz="1550" dirty="0"/>
          </a:p>
        </p:txBody>
      </p:sp>
      <p:sp>
        <p:nvSpPr>
          <p:cNvPr id="13" name="Text 11"/>
          <p:cNvSpPr/>
          <p:nvPr/>
        </p:nvSpPr>
        <p:spPr>
          <a:xfrm>
            <a:off x="868680" y="4251960"/>
            <a:ext cx="10058400" cy="256032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marL="0" indent="0">
              <a:buNone/>
            </a:pPr>
            <a:r>
              <a:rPr lang="en-US" sz="1550" dirty="0">
                <a:solidFill>
                  <a:srgbClr val="314B5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• Iceland Eurydice and Government of Iceland — compulsory school and Icelandic as second language</a:t>
            </a:r>
            <a:endParaRPr lang="en-US" sz="1550" dirty="0"/>
          </a:p>
        </p:txBody>
      </p:sp>
      <p:sp>
        <p:nvSpPr>
          <p:cNvPr id="14" name="Text 12"/>
          <p:cNvSpPr/>
          <p:nvPr/>
        </p:nvSpPr>
        <p:spPr>
          <a:xfrm>
            <a:off x="868680" y="5577840"/>
            <a:ext cx="10058400" cy="50292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marL="0" indent="0">
              <a:buNone/>
            </a:pPr>
            <a:r>
              <a:rPr lang="en-US" sz="1450" b="1" dirty="0">
                <a:solidFill>
                  <a:srgbClr val="C27A3D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Not: Ülke verileri 2026 Nisan itibarıyla güncel resmi/yarı resmi eğitim kaynaklarından derlenmiştir; yerel uygulamalar okul, belediye, bölge veya kanton düzeyinde farklılaşabilir.</a:t>
            </a:r>
            <a:endParaRPr lang="en-US" sz="1450" dirty="0"/>
          </a:p>
        </p:txBody>
      </p:sp>
      <p:sp>
        <p:nvSpPr>
          <p:cNvPr id="15" name="Text 13"/>
          <p:cNvSpPr/>
          <p:nvPr/>
        </p:nvSpPr>
        <p:spPr>
          <a:xfrm>
            <a:off x="11521440" y="6419088"/>
            <a:ext cx="36576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6B7C86"/>
                </a:solidFill>
              </a:rPr>
              <a:t>32</a:t>
            </a:r>
            <a:endParaRPr lang="en-US" sz="9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EAF3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AF3F2"/>
          </a:solidFill>
          <a:ln w="12700">
            <a:solidFill>
              <a:srgbClr val="EAF3F2">
                <a:alpha val="0"/>
              </a:srgbClr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3" name="Shape 1"/>
          <p:cNvSpPr/>
          <p:nvPr/>
        </p:nvSpPr>
        <p:spPr>
          <a:xfrm>
            <a:off x="0" y="0"/>
            <a:ext cx="164592" cy="6858000"/>
          </a:xfrm>
          <a:prstGeom prst="rect">
            <a:avLst/>
          </a:prstGeom>
          <a:solidFill>
            <a:srgbClr val="102A43"/>
          </a:solidFill>
          <a:ln w="12700">
            <a:solidFill>
              <a:srgbClr val="102A43">
                <a:alpha val="0"/>
              </a:srgbClr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4" name="Shape 2"/>
          <p:cNvSpPr/>
          <p:nvPr/>
        </p:nvSpPr>
        <p:spPr>
          <a:xfrm>
            <a:off x="164592" y="0"/>
            <a:ext cx="45720" cy="6858000"/>
          </a:xfrm>
          <a:prstGeom prst="rect">
            <a:avLst/>
          </a:prstGeom>
          <a:solidFill>
            <a:srgbClr val="C27A3D"/>
          </a:solidFill>
          <a:ln w="12700">
            <a:solidFill>
              <a:srgbClr val="C27A3D">
                <a:alpha val="0"/>
              </a:srgbClr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6" name="Text 4"/>
          <p:cNvSpPr/>
          <p:nvPr/>
        </p:nvSpPr>
        <p:spPr>
          <a:xfrm>
            <a:off x="658368" y="530352"/>
            <a:ext cx="10241280" cy="50292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0" indent="0">
              <a:buNone/>
            </a:pPr>
            <a:r>
              <a:rPr lang="en-US" sz="3000" b="1" dirty="0">
                <a:solidFill>
                  <a:srgbClr val="102A43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Avrupa’da ortak yön: çok dillilik bir kaynak olarak görülür</a:t>
            </a:r>
            <a:endParaRPr lang="en-US" sz="3000" dirty="0"/>
          </a:p>
        </p:txBody>
      </p:sp>
      <p:sp>
        <p:nvSpPr>
          <p:cNvPr id="7" name="Text 5"/>
          <p:cNvSpPr/>
          <p:nvPr/>
        </p:nvSpPr>
        <p:spPr>
          <a:xfrm>
            <a:off x="868680" y="1234440"/>
            <a:ext cx="5486400" cy="109728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marL="0" indent="0">
              <a:buNone/>
            </a:pPr>
            <a:r>
              <a:rPr lang="en-US" sz="2100" dirty="0">
                <a:solidFill>
                  <a:srgbClr val="0B1F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Avrupa Konseyi’nin çoğul dillilik yaklaşımı, öğrencinin dillerini ayrı kutular gibi değil; birbirini etkileyen, birlikte çalışan bir repertuvar olarak ele alır.</a:t>
            </a:r>
            <a:endParaRPr lang="en-US" sz="2100" dirty="0"/>
          </a:p>
        </p:txBody>
      </p:sp>
      <p:sp>
        <p:nvSpPr>
          <p:cNvPr id="8" name="Shape 6"/>
          <p:cNvSpPr/>
          <p:nvPr/>
        </p:nvSpPr>
        <p:spPr>
          <a:xfrm>
            <a:off x="868680" y="2880360"/>
            <a:ext cx="73152" cy="1280160"/>
          </a:xfrm>
          <a:prstGeom prst="rect">
            <a:avLst/>
          </a:prstGeom>
          <a:solidFill>
            <a:srgbClr val="C27A3D"/>
          </a:solidFill>
          <a:ln w="12700">
            <a:solidFill>
              <a:srgbClr val="C27A3D">
                <a:alpha val="0"/>
              </a:srgbClr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9" name="Text 7"/>
          <p:cNvSpPr/>
          <p:nvPr/>
        </p:nvSpPr>
        <p:spPr>
          <a:xfrm>
            <a:off x="1097280" y="2926080"/>
            <a:ext cx="5440680" cy="118872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102A43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TTK dersinde amaç, Türkçeyi okul diline rakip yapmak değil; çocuğun çok dilli repertuvarını güçlendirmektir.</a:t>
            </a:r>
            <a:endParaRPr lang="en-US" sz="2400" dirty="0"/>
          </a:p>
        </p:txBody>
      </p:sp>
      <p:pic>
        <p:nvPicPr>
          <p:cNvPr id="10" name="Image 0" descr="/mnt/data/a_warm_flat_illustrated_digital_painting_showing.png"/>
          <p:cNvPicPr>
            <a:picLocks noChangeAspect="1"/>
          </p:cNvPicPr>
          <p:nvPr/>
        </p:nvPicPr>
        <p:blipFill>
          <a:blip r:embed="rId3"/>
          <a:srcRect l="24319" r="24319"/>
          <a:stretch/>
        </p:blipFill>
        <p:spPr>
          <a:xfrm>
            <a:off x="6995160" y="1325880"/>
            <a:ext cx="4297680" cy="4709160"/>
          </a:xfrm>
          <a:prstGeom prst="rect">
            <a:avLst/>
          </a:prstGeom>
        </p:spPr>
      </p:pic>
      <p:sp>
        <p:nvSpPr>
          <p:cNvPr id="11" name="Text 8"/>
          <p:cNvSpPr/>
          <p:nvPr/>
        </p:nvSpPr>
        <p:spPr>
          <a:xfrm>
            <a:off x="868680" y="6263640"/>
            <a:ext cx="5669280" cy="22860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0" indent="0">
              <a:buNone/>
            </a:pPr>
            <a:r>
              <a:rPr lang="en-US" sz="1050" dirty="0">
                <a:solidFill>
                  <a:srgbClr val="6B7C86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Kaynak: Council of Europe, CEFR plurilingualism/pluriculturalism</a:t>
            </a:r>
            <a:endParaRPr lang="en-US" sz="1050" dirty="0"/>
          </a:p>
        </p:txBody>
      </p:sp>
      <p:sp>
        <p:nvSpPr>
          <p:cNvPr id="12" name="Text 9"/>
          <p:cNvSpPr/>
          <p:nvPr/>
        </p:nvSpPr>
        <p:spPr>
          <a:xfrm>
            <a:off x="11521440" y="6419088"/>
            <a:ext cx="36576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6B7C86"/>
                </a:solidFill>
              </a:rPr>
              <a:t>05</a:t>
            </a:r>
            <a:endParaRPr lang="en-US" sz="9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FBF8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BF8F1"/>
          </a:solidFill>
          <a:ln w="12700">
            <a:solidFill>
              <a:srgbClr val="FBF8F1">
                <a:alpha val="0"/>
              </a:srgbClr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3" name="Shape 1"/>
          <p:cNvSpPr/>
          <p:nvPr/>
        </p:nvSpPr>
        <p:spPr>
          <a:xfrm>
            <a:off x="0" y="0"/>
            <a:ext cx="164592" cy="6858000"/>
          </a:xfrm>
          <a:prstGeom prst="rect">
            <a:avLst/>
          </a:prstGeom>
          <a:solidFill>
            <a:srgbClr val="102A43"/>
          </a:solidFill>
          <a:ln w="12700">
            <a:solidFill>
              <a:srgbClr val="102A43">
                <a:alpha val="0"/>
              </a:srgbClr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4" name="Shape 2"/>
          <p:cNvSpPr/>
          <p:nvPr/>
        </p:nvSpPr>
        <p:spPr>
          <a:xfrm>
            <a:off x="164592" y="0"/>
            <a:ext cx="45720" cy="6858000"/>
          </a:xfrm>
          <a:prstGeom prst="rect">
            <a:avLst/>
          </a:prstGeom>
          <a:solidFill>
            <a:srgbClr val="C27A3D"/>
          </a:solidFill>
          <a:ln w="12700">
            <a:solidFill>
              <a:srgbClr val="C27A3D">
                <a:alpha val="0"/>
              </a:srgbClr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5" name="Text 3"/>
          <p:cNvSpPr/>
          <p:nvPr/>
        </p:nvSpPr>
        <p:spPr>
          <a:xfrm>
            <a:off x="685800" y="146304"/>
            <a:ext cx="914400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b="1" dirty="0">
                <a:solidFill>
                  <a:srgbClr val="0E7C7B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TEMEL KAVRAM</a:t>
            </a:r>
            <a:endParaRPr lang="en-US" sz="950" dirty="0"/>
          </a:p>
        </p:txBody>
      </p:sp>
      <p:sp>
        <p:nvSpPr>
          <p:cNvPr id="6" name="Text 4"/>
          <p:cNvSpPr/>
          <p:nvPr/>
        </p:nvSpPr>
        <p:spPr>
          <a:xfrm>
            <a:off x="658368" y="530352"/>
            <a:ext cx="10241280" cy="50292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0" indent="0">
              <a:buNone/>
            </a:pPr>
            <a:r>
              <a:rPr lang="en-US" sz="3000" b="1" dirty="0">
                <a:solidFill>
                  <a:srgbClr val="102A43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Türkçe bu çocuklar için “yabancı dil” değildir</a:t>
            </a:r>
            <a:endParaRPr lang="en-US" sz="3000" dirty="0"/>
          </a:p>
        </p:txBody>
      </p:sp>
      <p:sp>
        <p:nvSpPr>
          <p:cNvPr id="7" name="Text 5"/>
          <p:cNvSpPr/>
          <p:nvPr/>
        </p:nvSpPr>
        <p:spPr>
          <a:xfrm>
            <a:off x="868680" y="1234440"/>
            <a:ext cx="10332720" cy="91440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marL="0" indent="0">
              <a:buNone/>
            </a:pPr>
            <a:r>
              <a:rPr lang="en-US" sz="2300" dirty="0">
                <a:solidFill>
                  <a:srgbClr val="0B1F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Miras dili öğrencisi Türkçeyle aile, akrabalık, kültür, duygu ve kimlik üzerinden bağ kurar; fakat okuma-yazma ve akademik dil becerisi sınırlı olabilir.</a:t>
            </a:r>
            <a:endParaRPr lang="en-US" sz="2300" dirty="0"/>
          </a:p>
        </p:txBody>
      </p:sp>
      <p:sp>
        <p:nvSpPr>
          <p:cNvPr id="8" name="Shape 6"/>
          <p:cNvSpPr/>
          <p:nvPr/>
        </p:nvSpPr>
        <p:spPr>
          <a:xfrm>
            <a:off x="914400" y="2834640"/>
            <a:ext cx="914400" cy="914400"/>
          </a:xfrm>
          <a:prstGeom prst="arc">
            <a:avLst/>
          </a:prstGeom>
          <a:noFill/>
          <a:ln w="25400">
            <a:solidFill>
              <a:srgbClr val="0E7C7B"/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9" name="Text 7"/>
          <p:cNvSpPr/>
          <p:nvPr/>
        </p:nvSpPr>
        <p:spPr>
          <a:xfrm>
            <a:off x="685800" y="3886200"/>
            <a:ext cx="1463040" cy="27432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marL="0" indent="0">
              <a:buNone/>
            </a:pPr>
            <a:r>
              <a:rPr lang="en-US" sz="1800" b="1" dirty="0">
                <a:solidFill>
                  <a:srgbClr val="102A4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Ev dili</a:t>
            </a:r>
            <a:endParaRPr lang="en-US" sz="1800" dirty="0"/>
          </a:p>
        </p:txBody>
      </p:sp>
      <p:sp>
        <p:nvSpPr>
          <p:cNvPr id="10" name="Text 8"/>
          <p:cNvSpPr/>
          <p:nvPr/>
        </p:nvSpPr>
        <p:spPr>
          <a:xfrm>
            <a:off x="548640" y="4224528"/>
            <a:ext cx="1737360" cy="256032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marL="0" indent="0">
              <a:buNone/>
            </a:pPr>
            <a:r>
              <a:rPr lang="en-US" sz="1200" dirty="0">
                <a:solidFill>
                  <a:srgbClr val="6B7C86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duyma / anlama</a:t>
            </a:r>
            <a:endParaRPr lang="en-US" sz="1200" dirty="0"/>
          </a:p>
        </p:txBody>
      </p:sp>
      <p:sp>
        <p:nvSpPr>
          <p:cNvPr id="11" name="Shape 9"/>
          <p:cNvSpPr/>
          <p:nvPr/>
        </p:nvSpPr>
        <p:spPr>
          <a:xfrm>
            <a:off x="3657600" y="2834640"/>
            <a:ext cx="914400" cy="914400"/>
          </a:xfrm>
          <a:prstGeom prst="arc">
            <a:avLst/>
          </a:prstGeom>
          <a:noFill/>
          <a:ln w="25400">
            <a:solidFill>
              <a:srgbClr val="0E7C7B"/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12" name="Text 10"/>
          <p:cNvSpPr/>
          <p:nvPr/>
        </p:nvSpPr>
        <p:spPr>
          <a:xfrm>
            <a:off x="3429000" y="3886200"/>
            <a:ext cx="1463040" cy="27432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marL="0" indent="0">
              <a:buNone/>
            </a:pPr>
            <a:r>
              <a:rPr lang="en-US" sz="1800" b="1" dirty="0">
                <a:solidFill>
                  <a:srgbClr val="102A4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Aile bağı</a:t>
            </a:r>
            <a:endParaRPr lang="en-US" sz="1800" dirty="0"/>
          </a:p>
        </p:txBody>
      </p:sp>
      <p:sp>
        <p:nvSpPr>
          <p:cNvPr id="13" name="Text 11"/>
          <p:cNvSpPr/>
          <p:nvPr/>
        </p:nvSpPr>
        <p:spPr>
          <a:xfrm>
            <a:off x="3291840" y="4224528"/>
            <a:ext cx="1737360" cy="256032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marL="0" indent="0">
              <a:buNone/>
            </a:pPr>
            <a:r>
              <a:rPr lang="en-US" sz="1200" dirty="0">
                <a:solidFill>
                  <a:srgbClr val="6B7C86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duygu / iletişim</a:t>
            </a:r>
            <a:endParaRPr lang="en-US" sz="1200" dirty="0"/>
          </a:p>
        </p:txBody>
      </p:sp>
      <p:sp>
        <p:nvSpPr>
          <p:cNvPr id="14" name="Shape 12"/>
          <p:cNvSpPr/>
          <p:nvPr/>
        </p:nvSpPr>
        <p:spPr>
          <a:xfrm>
            <a:off x="6400800" y="2834640"/>
            <a:ext cx="914400" cy="914400"/>
          </a:xfrm>
          <a:prstGeom prst="arc">
            <a:avLst/>
          </a:prstGeom>
          <a:noFill/>
          <a:ln w="25400">
            <a:solidFill>
              <a:srgbClr val="0E7C7B"/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15" name="Text 13"/>
          <p:cNvSpPr/>
          <p:nvPr/>
        </p:nvSpPr>
        <p:spPr>
          <a:xfrm>
            <a:off x="6172200" y="3886200"/>
            <a:ext cx="1463040" cy="27432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marL="0" indent="0">
              <a:buNone/>
            </a:pPr>
            <a:r>
              <a:rPr lang="en-US" sz="1800" b="1" dirty="0">
                <a:solidFill>
                  <a:srgbClr val="102A4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Kültür</a:t>
            </a:r>
            <a:endParaRPr lang="en-US" sz="1800" dirty="0"/>
          </a:p>
        </p:txBody>
      </p:sp>
      <p:sp>
        <p:nvSpPr>
          <p:cNvPr id="16" name="Text 14"/>
          <p:cNvSpPr/>
          <p:nvPr/>
        </p:nvSpPr>
        <p:spPr>
          <a:xfrm>
            <a:off x="6035040" y="4224528"/>
            <a:ext cx="1737360" cy="256032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marL="0" indent="0">
              <a:buNone/>
            </a:pPr>
            <a:r>
              <a:rPr lang="en-US" sz="1200" dirty="0">
                <a:solidFill>
                  <a:srgbClr val="6B7C86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ritüel / hafıza</a:t>
            </a:r>
            <a:endParaRPr lang="en-US" sz="1200" dirty="0"/>
          </a:p>
        </p:txBody>
      </p:sp>
      <p:sp>
        <p:nvSpPr>
          <p:cNvPr id="17" name="Shape 15"/>
          <p:cNvSpPr/>
          <p:nvPr/>
        </p:nvSpPr>
        <p:spPr>
          <a:xfrm>
            <a:off x="9144000" y="2834640"/>
            <a:ext cx="914400" cy="914400"/>
          </a:xfrm>
          <a:prstGeom prst="arc">
            <a:avLst/>
          </a:prstGeom>
          <a:noFill/>
          <a:ln w="25400">
            <a:solidFill>
              <a:srgbClr val="0E7C7B"/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18" name="Text 16"/>
          <p:cNvSpPr/>
          <p:nvPr/>
        </p:nvSpPr>
        <p:spPr>
          <a:xfrm>
            <a:off x="8915400" y="3886200"/>
            <a:ext cx="1463040" cy="27432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marL="0" indent="0">
              <a:buNone/>
            </a:pPr>
            <a:r>
              <a:rPr lang="en-US" sz="1800" b="1" dirty="0">
                <a:solidFill>
                  <a:srgbClr val="102A4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Okuryazarlık</a:t>
            </a:r>
            <a:endParaRPr lang="en-US" sz="1800" dirty="0"/>
          </a:p>
        </p:txBody>
      </p:sp>
      <p:sp>
        <p:nvSpPr>
          <p:cNvPr id="19" name="Text 17"/>
          <p:cNvSpPr/>
          <p:nvPr/>
        </p:nvSpPr>
        <p:spPr>
          <a:xfrm>
            <a:off x="8778240" y="4224528"/>
            <a:ext cx="1737360" cy="256032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marL="0" indent="0">
              <a:buNone/>
            </a:pPr>
            <a:r>
              <a:rPr lang="en-US" sz="1200" dirty="0">
                <a:solidFill>
                  <a:srgbClr val="6B7C86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okuma / yazma</a:t>
            </a:r>
            <a:endParaRPr lang="en-US" sz="1200" dirty="0"/>
          </a:p>
        </p:txBody>
      </p:sp>
      <p:sp>
        <p:nvSpPr>
          <p:cNvPr id="20" name="Text 18"/>
          <p:cNvSpPr/>
          <p:nvPr/>
        </p:nvSpPr>
        <p:spPr>
          <a:xfrm>
            <a:off x="914400" y="5303520"/>
            <a:ext cx="9875520" cy="59436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marL="0" indent="0">
              <a:buNone/>
            </a:pPr>
            <a:r>
              <a:rPr lang="en-US" sz="2000" b="1" dirty="0">
                <a:solidFill>
                  <a:srgbClr val="C27A3D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Bu nedenle TTK öğretimi: sözlü dil + alfabe + kültür + aile katılımı birlikte düşünülerek tasarlanmalıdır.</a:t>
            </a:r>
            <a:endParaRPr lang="en-US" sz="2000" dirty="0"/>
          </a:p>
        </p:txBody>
      </p:sp>
      <p:sp>
        <p:nvSpPr>
          <p:cNvPr id="21" name="Text 19"/>
          <p:cNvSpPr/>
          <p:nvPr/>
        </p:nvSpPr>
        <p:spPr>
          <a:xfrm>
            <a:off x="11521440" y="6419088"/>
            <a:ext cx="36576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6B7C86"/>
                </a:solidFill>
              </a:rPr>
              <a:t>06</a:t>
            </a:r>
            <a:endParaRPr lang="en-US" sz="9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F7F2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7F2EA"/>
          </a:solidFill>
          <a:ln w="12700">
            <a:solidFill>
              <a:srgbClr val="F7F2EA">
                <a:alpha val="0"/>
              </a:srgbClr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3" name="Shape 1"/>
          <p:cNvSpPr/>
          <p:nvPr/>
        </p:nvSpPr>
        <p:spPr>
          <a:xfrm>
            <a:off x="0" y="0"/>
            <a:ext cx="164592" cy="6858000"/>
          </a:xfrm>
          <a:prstGeom prst="rect">
            <a:avLst/>
          </a:prstGeom>
          <a:solidFill>
            <a:srgbClr val="102A43"/>
          </a:solidFill>
          <a:ln w="12700">
            <a:solidFill>
              <a:srgbClr val="102A43">
                <a:alpha val="0"/>
              </a:srgbClr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4" name="Shape 2"/>
          <p:cNvSpPr/>
          <p:nvPr/>
        </p:nvSpPr>
        <p:spPr>
          <a:xfrm>
            <a:off x="164592" y="0"/>
            <a:ext cx="45720" cy="6858000"/>
          </a:xfrm>
          <a:prstGeom prst="rect">
            <a:avLst/>
          </a:prstGeom>
          <a:solidFill>
            <a:srgbClr val="C27A3D"/>
          </a:solidFill>
          <a:ln w="12700">
            <a:solidFill>
              <a:srgbClr val="C27A3D">
                <a:alpha val="0"/>
              </a:srgbClr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6" name="Text 4"/>
          <p:cNvSpPr/>
          <p:nvPr/>
        </p:nvSpPr>
        <p:spPr>
          <a:xfrm>
            <a:off x="658368" y="530352"/>
            <a:ext cx="10241280" cy="50292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0" indent="0">
              <a:buNone/>
            </a:pPr>
            <a:r>
              <a:rPr lang="en-US" sz="3000" b="1" dirty="0">
                <a:solidFill>
                  <a:srgbClr val="102A43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Okula başlama yaşı: TTK için ilk karar verisi</a:t>
            </a:r>
            <a:endParaRPr lang="en-US" sz="3000" dirty="0"/>
          </a:p>
        </p:txBody>
      </p:sp>
      <p:sp>
        <p:nvSpPr>
          <p:cNvPr id="7" name="Text 5"/>
          <p:cNvSpPr/>
          <p:nvPr/>
        </p:nvSpPr>
        <p:spPr>
          <a:xfrm>
            <a:off x="822960" y="1051560"/>
            <a:ext cx="10515600" cy="50292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marL="0" indent="0">
              <a:buNone/>
            </a:pPr>
            <a:r>
              <a:rPr lang="en-US" sz="1900" dirty="0">
                <a:solidFill>
                  <a:srgbClr val="314B5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Türkçe alfabe öğretimi, çocuğun ev sahibi ülkedeki okuryazarlık sürecinin neresinde olduğuna göre planlanmalıdır.</a:t>
            </a:r>
            <a:endParaRPr lang="en-US" sz="1900" dirty="0"/>
          </a:p>
        </p:txBody>
      </p:sp>
      <p:sp>
        <p:nvSpPr>
          <p:cNvPr id="8" name="Shape 6"/>
          <p:cNvSpPr/>
          <p:nvPr/>
        </p:nvSpPr>
        <p:spPr>
          <a:xfrm>
            <a:off x="868680" y="1783080"/>
            <a:ext cx="2468880" cy="438912"/>
          </a:xfrm>
          <a:prstGeom prst="rect">
            <a:avLst/>
          </a:prstGeom>
          <a:solidFill>
            <a:srgbClr val="102A43"/>
          </a:solidFill>
          <a:ln w="12700">
            <a:solidFill>
              <a:srgbClr val="102A43">
                <a:alpha val="0"/>
              </a:srgbClr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9" name="Text 7"/>
          <p:cNvSpPr/>
          <p:nvPr/>
        </p:nvSpPr>
        <p:spPr>
          <a:xfrm>
            <a:off x="941832" y="1883664"/>
            <a:ext cx="2322576" cy="164592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marL="0" indent="0">
              <a:buNone/>
            </a:pPr>
            <a:r>
              <a:rPr lang="en-US" sz="1200" b="1" dirty="0">
                <a:solidFill>
                  <a:srgbClr val="FFFFF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Model</a:t>
            </a:r>
            <a:endParaRPr lang="en-US" sz="1200" dirty="0"/>
          </a:p>
        </p:txBody>
      </p:sp>
      <p:sp>
        <p:nvSpPr>
          <p:cNvPr id="10" name="Shape 8"/>
          <p:cNvSpPr/>
          <p:nvPr/>
        </p:nvSpPr>
        <p:spPr>
          <a:xfrm>
            <a:off x="3566160" y="1783080"/>
            <a:ext cx="3749040" cy="438912"/>
          </a:xfrm>
          <a:prstGeom prst="rect">
            <a:avLst/>
          </a:prstGeom>
          <a:solidFill>
            <a:srgbClr val="102A43"/>
          </a:solidFill>
          <a:ln w="12700">
            <a:solidFill>
              <a:srgbClr val="102A43">
                <a:alpha val="0"/>
              </a:srgbClr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11" name="Text 9"/>
          <p:cNvSpPr/>
          <p:nvPr/>
        </p:nvSpPr>
        <p:spPr>
          <a:xfrm>
            <a:off x="3639312" y="1883664"/>
            <a:ext cx="3602736" cy="164592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marL="0" indent="0">
              <a:buNone/>
            </a:pPr>
            <a:r>
              <a:rPr lang="en-US" sz="1200" b="1" dirty="0">
                <a:solidFill>
                  <a:srgbClr val="FFFFF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Ülkeler</a:t>
            </a:r>
            <a:endParaRPr lang="en-US" sz="1200" dirty="0"/>
          </a:p>
        </p:txBody>
      </p:sp>
      <p:sp>
        <p:nvSpPr>
          <p:cNvPr id="12" name="Shape 10"/>
          <p:cNvSpPr/>
          <p:nvPr/>
        </p:nvSpPr>
        <p:spPr>
          <a:xfrm>
            <a:off x="7543800" y="1783080"/>
            <a:ext cx="3931920" cy="438912"/>
          </a:xfrm>
          <a:prstGeom prst="rect">
            <a:avLst/>
          </a:prstGeom>
          <a:solidFill>
            <a:srgbClr val="102A43"/>
          </a:solidFill>
          <a:ln w="12700">
            <a:solidFill>
              <a:srgbClr val="102A43">
                <a:alpha val="0"/>
              </a:srgbClr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13" name="Text 11"/>
          <p:cNvSpPr/>
          <p:nvPr/>
        </p:nvSpPr>
        <p:spPr>
          <a:xfrm>
            <a:off x="7616952" y="1883664"/>
            <a:ext cx="3785616" cy="164592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marL="0" indent="0">
              <a:buNone/>
            </a:pPr>
            <a:r>
              <a:rPr lang="en-US" sz="1200" b="1" dirty="0">
                <a:solidFill>
                  <a:srgbClr val="FFFFF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TTK kararı</a:t>
            </a:r>
            <a:endParaRPr lang="en-US" sz="1200" dirty="0"/>
          </a:p>
        </p:txBody>
      </p:sp>
      <p:sp>
        <p:nvSpPr>
          <p:cNvPr id="14" name="Shape 12"/>
          <p:cNvSpPr/>
          <p:nvPr/>
        </p:nvSpPr>
        <p:spPr>
          <a:xfrm>
            <a:off x="868680" y="2221992"/>
            <a:ext cx="2468880" cy="987552"/>
          </a:xfrm>
          <a:prstGeom prst="rect">
            <a:avLst/>
          </a:prstGeom>
          <a:solidFill>
            <a:srgbClr val="FFFFFF"/>
          </a:solidFill>
          <a:ln w="8890">
            <a:solidFill>
              <a:srgbClr val="DAD2C4"/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15" name="Text 13"/>
          <p:cNvSpPr/>
          <p:nvPr/>
        </p:nvSpPr>
        <p:spPr>
          <a:xfrm>
            <a:off x="941832" y="2295144"/>
            <a:ext cx="2322576" cy="841248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marL="0" indent="0">
              <a:buNone/>
            </a:pPr>
            <a:r>
              <a:rPr lang="en-US" sz="1380" b="1" dirty="0">
                <a:solidFill>
                  <a:srgbClr val="0E7C7B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Erken okul / geç formel okuryazarlık</a:t>
            </a:r>
            <a:endParaRPr lang="en-US" sz="1380" dirty="0"/>
          </a:p>
        </p:txBody>
      </p:sp>
      <p:sp>
        <p:nvSpPr>
          <p:cNvPr id="16" name="Shape 14"/>
          <p:cNvSpPr/>
          <p:nvPr/>
        </p:nvSpPr>
        <p:spPr>
          <a:xfrm>
            <a:off x="3566160" y="2221992"/>
            <a:ext cx="3749040" cy="987552"/>
          </a:xfrm>
          <a:prstGeom prst="rect">
            <a:avLst/>
          </a:prstGeom>
          <a:solidFill>
            <a:srgbClr val="FFFFFF"/>
          </a:solidFill>
          <a:ln w="8890">
            <a:solidFill>
              <a:srgbClr val="DAD2C4"/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17" name="Text 15"/>
          <p:cNvSpPr/>
          <p:nvPr/>
        </p:nvSpPr>
        <p:spPr>
          <a:xfrm>
            <a:off x="3639312" y="2295144"/>
            <a:ext cx="3602736" cy="841248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marL="0" indent="0">
              <a:buNone/>
            </a:pPr>
            <a:r>
              <a:rPr lang="en-US" sz="1350" dirty="0">
                <a:solidFill>
                  <a:srgbClr val="0B1F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Hollanda</a:t>
            </a:r>
            <a:endParaRPr lang="en-US" sz="1350" dirty="0"/>
          </a:p>
        </p:txBody>
      </p:sp>
      <p:sp>
        <p:nvSpPr>
          <p:cNvPr id="18" name="Shape 16"/>
          <p:cNvSpPr/>
          <p:nvPr/>
        </p:nvSpPr>
        <p:spPr>
          <a:xfrm>
            <a:off x="7543800" y="2221992"/>
            <a:ext cx="3931920" cy="987552"/>
          </a:xfrm>
          <a:prstGeom prst="rect">
            <a:avLst/>
          </a:prstGeom>
          <a:solidFill>
            <a:srgbClr val="FFFFFF"/>
          </a:solidFill>
          <a:ln w="8890">
            <a:solidFill>
              <a:srgbClr val="DAD2C4"/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19" name="Text 17"/>
          <p:cNvSpPr/>
          <p:nvPr/>
        </p:nvSpPr>
        <p:spPr>
          <a:xfrm>
            <a:off x="7616952" y="2295144"/>
            <a:ext cx="3785616" cy="841248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marL="0" indent="0">
              <a:buNone/>
            </a:pPr>
            <a:r>
              <a:rPr lang="en-US" sz="1380" dirty="0">
                <a:solidFill>
                  <a:srgbClr val="0B1F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Okul 4 yaş; formel okuma-yazma genelde 6 yaş civarı</a:t>
            </a:r>
            <a:endParaRPr lang="en-US" sz="1380" dirty="0"/>
          </a:p>
        </p:txBody>
      </p:sp>
      <p:sp>
        <p:nvSpPr>
          <p:cNvPr id="20" name="Shape 18"/>
          <p:cNvSpPr/>
          <p:nvPr/>
        </p:nvSpPr>
        <p:spPr>
          <a:xfrm>
            <a:off x="868680" y="3264408"/>
            <a:ext cx="2468880" cy="987552"/>
          </a:xfrm>
          <a:prstGeom prst="rect">
            <a:avLst/>
          </a:prstGeom>
          <a:solidFill>
            <a:srgbClr val="F8F5EE"/>
          </a:solidFill>
          <a:ln w="8890">
            <a:solidFill>
              <a:srgbClr val="DAD2C4"/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21" name="Text 19"/>
          <p:cNvSpPr/>
          <p:nvPr/>
        </p:nvSpPr>
        <p:spPr>
          <a:xfrm>
            <a:off x="941832" y="3337560"/>
            <a:ext cx="2322576" cy="841248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marL="0" indent="0">
              <a:buNone/>
            </a:pPr>
            <a:r>
              <a:rPr lang="en-US" sz="1380" b="1" dirty="0">
                <a:solidFill>
                  <a:srgbClr val="0E7C7B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6 yaşta başlangıç</a:t>
            </a:r>
            <a:endParaRPr lang="en-US" sz="1380" dirty="0"/>
          </a:p>
        </p:txBody>
      </p:sp>
      <p:sp>
        <p:nvSpPr>
          <p:cNvPr id="22" name="Shape 20"/>
          <p:cNvSpPr/>
          <p:nvPr/>
        </p:nvSpPr>
        <p:spPr>
          <a:xfrm>
            <a:off x="3566160" y="3264408"/>
            <a:ext cx="3749040" cy="987552"/>
          </a:xfrm>
          <a:prstGeom prst="rect">
            <a:avLst/>
          </a:prstGeom>
          <a:solidFill>
            <a:srgbClr val="F8F5EE"/>
          </a:solidFill>
          <a:ln w="8890">
            <a:solidFill>
              <a:srgbClr val="DAD2C4"/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23" name="Text 21"/>
          <p:cNvSpPr/>
          <p:nvPr/>
        </p:nvSpPr>
        <p:spPr>
          <a:xfrm>
            <a:off x="3639312" y="3337560"/>
            <a:ext cx="3602736" cy="841248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marL="0" indent="0">
              <a:buNone/>
            </a:pPr>
            <a:r>
              <a:rPr lang="en-US" sz="1350" dirty="0">
                <a:solidFill>
                  <a:srgbClr val="0B1F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Romanya, İspanya, İtalya, Karadağ, Bosna-Hersek, Norveç, Danimarka, İzlanda</a:t>
            </a:r>
            <a:endParaRPr lang="en-US" sz="1350" dirty="0"/>
          </a:p>
        </p:txBody>
      </p:sp>
      <p:sp>
        <p:nvSpPr>
          <p:cNvPr id="24" name="Shape 22"/>
          <p:cNvSpPr/>
          <p:nvPr/>
        </p:nvSpPr>
        <p:spPr>
          <a:xfrm>
            <a:off x="7543800" y="3264408"/>
            <a:ext cx="3931920" cy="987552"/>
          </a:xfrm>
          <a:prstGeom prst="rect">
            <a:avLst/>
          </a:prstGeom>
          <a:solidFill>
            <a:srgbClr val="F8F5EE"/>
          </a:solidFill>
          <a:ln w="8890">
            <a:solidFill>
              <a:srgbClr val="DAD2C4"/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25" name="Text 23"/>
          <p:cNvSpPr/>
          <p:nvPr/>
        </p:nvSpPr>
        <p:spPr>
          <a:xfrm>
            <a:off x="7616952" y="3337560"/>
            <a:ext cx="3785616" cy="841248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marL="0" indent="0">
              <a:buNone/>
            </a:pPr>
            <a:r>
              <a:rPr lang="en-US" sz="1380" dirty="0">
                <a:solidFill>
                  <a:srgbClr val="0B1F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Türkçe harf-ses çalışması 6–7 yaşta sınırlı ve destekleyici başlayabilir</a:t>
            </a:r>
            <a:endParaRPr lang="en-US" sz="1380" dirty="0"/>
          </a:p>
        </p:txBody>
      </p:sp>
      <p:sp>
        <p:nvSpPr>
          <p:cNvPr id="26" name="Shape 24"/>
          <p:cNvSpPr/>
          <p:nvPr/>
        </p:nvSpPr>
        <p:spPr>
          <a:xfrm>
            <a:off x="868680" y="4306824"/>
            <a:ext cx="2468880" cy="987552"/>
          </a:xfrm>
          <a:prstGeom prst="rect">
            <a:avLst/>
          </a:prstGeom>
          <a:solidFill>
            <a:srgbClr val="FFFFFF"/>
          </a:solidFill>
          <a:ln w="8890">
            <a:solidFill>
              <a:srgbClr val="DAD2C4"/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27" name="Text 25"/>
          <p:cNvSpPr/>
          <p:nvPr/>
        </p:nvSpPr>
        <p:spPr>
          <a:xfrm>
            <a:off x="941832" y="4379976"/>
            <a:ext cx="2322576" cy="841248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marL="0" indent="0">
              <a:buNone/>
            </a:pPr>
            <a:r>
              <a:rPr lang="en-US" sz="1380" b="1" dirty="0">
                <a:solidFill>
                  <a:srgbClr val="0E7C7B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6 hazırlık + 7 formel başlangıç</a:t>
            </a:r>
            <a:endParaRPr lang="en-US" sz="1380" dirty="0"/>
          </a:p>
        </p:txBody>
      </p:sp>
      <p:sp>
        <p:nvSpPr>
          <p:cNvPr id="28" name="Shape 26"/>
          <p:cNvSpPr/>
          <p:nvPr/>
        </p:nvSpPr>
        <p:spPr>
          <a:xfrm>
            <a:off x="3566160" y="4306824"/>
            <a:ext cx="3749040" cy="987552"/>
          </a:xfrm>
          <a:prstGeom prst="rect">
            <a:avLst/>
          </a:prstGeom>
          <a:solidFill>
            <a:srgbClr val="FFFFFF"/>
          </a:solidFill>
          <a:ln w="8890">
            <a:solidFill>
              <a:srgbClr val="DAD2C4"/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29" name="Text 27"/>
          <p:cNvSpPr/>
          <p:nvPr/>
        </p:nvSpPr>
        <p:spPr>
          <a:xfrm>
            <a:off x="3639312" y="4379976"/>
            <a:ext cx="3602736" cy="841248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marL="0" indent="0">
              <a:buNone/>
            </a:pPr>
            <a:r>
              <a:rPr lang="en-US" sz="1350" dirty="0">
                <a:solidFill>
                  <a:srgbClr val="0B1F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Finlandiya, İsveç</a:t>
            </a:r>
            <a:endParaRPr lang="en-US" sz="1350" dirty="0"/>
          </a:p>
        </p:txBody>
      </p:sp>
      <p:sp>
        <p:nvSpPr>
          <p:cNvPr id="30" name="Shape 28"/>
          <p:cNvSpPr/>
          <p:nvPr/>
        </p:nvSpPr>
        <p:spPr>
          <a:xfrm>
            <a:off x="7543800" y="4306824"/>
            <a:ext cx="3931920" cy="987552"/>
          </a:xfrm>
          <a:prstGeom prst="rect">
            <a:avLst/>
          </a:prstGeom>
          <a:solidFill>
            <a:srgbClr val="FFFFFF"/>
          </a:solidFill>
          <a:ln w="8890">
            <a:solidFill>
              <a:srgbClr val="DAD2C4"/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31" name="Text 29"/>
          <p:cNvSpPr/>
          <p:nvPr/>
        </p:nvSpPr>
        <p:spPr>
          <a:xfrm>
            <a:off x="7616952" y="4379976"/>
            <a:ext cx="3785616" cy="841248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marL="0" indent="0">
              <a:buNone/>
            </a:pPr>
            <a:r>
              <a:rPr lang="en-US" sz="1380" dirty="0">
                <a:solidFill>
                  <a:srgbClr val="0B1F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5–6 yaşta sözlü dil; sistematik Türkçe okuryazarlık 7 yaşa yakın</a:t>
            </a:r>
            <a:endParaRPr lang="en-US" sz="1380" dirty="0"/>
          </a:p>
        </p:txBody>
      </p:sp>
      <p:sp>
        <p:nvSpPr>
          <p:cNvPr id="32" name="Text 30"/>
          <p:cNvSpPr/>
          <p:nvPr/>
        </p:nvSpPr>
        <p:spPr>
          <a:xfrm>
            <a:off x="868680" y="5925312"/>
            <a:ext cx="9692640" cy="256032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0" indent="0">
              <a:buNone/>
            </a:pPr>
            <a:r>
              <a:rPr lang="en-US" sz="1050" dirty="0">
                <a:solidFill>
                  <a:srgbClr val="6B7C86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Kaynak: Eurydice ülke profilleri; Government.nl; Norden/Skolverket; Finnish Ministry of Education; Udir.</a:t>
            </a:r>
            <a:endParaRPr lang="en-US" sz="1050" dirty="0"/>
          </a:p>
        </p:txBody>
      </p:sp>
      <p:sp>
        <p:nvSpPr>
          <p:cNvPr id="33" name="Text 31"/>
          <p:cNvSpPr/>
          <p:nvPr/>
        </p:nvSpPr>
        <p:spPr>
          <a:xfrm>
            <a:off x="11521440" y="6419088"/>
            <a:ext cx="36576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6B7C86"/>
                </a:solidFill>
              </a:rPr>
              <a:t>07</a:t>
            </a:r>
            <a:endParaRPr lang="en-US" sz="9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FBF8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BF8F1"/>
          </a:solidFill>
          <a:ln w="12700">
            <a:solidFill>
              <a:srgbClr val="FBF8F1">
                <a:alpha val="0"/>
              </a:srgbClr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3" name="Shape 1"/>
          <p:cNvSpPr/>
          <p:nvPr/>
        </p:nvSpPr>
        <p:spPr>
          <a:xfrm>
            <a:off x="0" y="0"/>
            <a:ext cx="164592" cy="6858000"/>
          </a:xfrm>
          <a:prstGeom prst="rect">
            <a:avLst/>
          </a:prstGeom>
          <a:solidFill>
            <a:srgbClr val="102A43"/>
          </a:solidFill>
          <a:ln w="12700">
            <a:solidFill>
              <a:srgbClr val="102A43">
                <a:alpha val="0"/>
              </a:srgbClr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4" name="Shape 2"/>
          <p:cNvSpPr/>
          <p:nvPr/>
        </p:nvSpPr>
        <p:spPr>
          <a:xfrm>
            <a:off x="164592" y="0"/>
            <a:ext cx="45720" cy="6858000"/>
          </a:xfrm>
          <a:prstGeom prst="rect">
            <a:avLst/>
          </a:prstGeom>
          <a:solidFill>
            <a:srgbClr val="C27A3D"/>
          </a:solidFill>
          <a:ln w="12700">
            <a:solidFill>
              <a:srgbClr val="C27A3D">
                <a:alpha val="0"/>
              </a:srgbClr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6" name="Text 4"/>
          <p:cNvSpPr/>
          <p:nvPr/>
        </p:nvSpPr>
        <p:spPr>
          <a:xfrm>
            <a:off x="658368" y="530352"/>
            <a:ext cx="10241280" cy="50292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0" indent="0">
              <a:buNone/>
            </a:pPr>
            <a:r>
              <a:rPr lang="en-US" sz="3000" b="1" dirty="0">
                <a:solidFill>
                  <a:srgbClr val="102A43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Türkçe alfabe öğretimi için yaş pencereleri</a:t>
            </a:r>
            <a:endParaRPr lang="en-US" sz="3000" dirty="0"/>
          </a:p>
        </p:txBody>
      </p:sp>
      <p:sp>
        <p:nvSpPr>
          <p:cNvPr id="7" name="Text 5"/>
          <p:cNvSpPr/>
          <p:nvPr/>
        </p:nvSpPr>
        <p:spPr>
          <a:xfrm>
            <a:off x="868680" y="1325880"/>
            <a:ext cx="1097280" cy="438912"/>
          </a:xfrm>
          <a:prstGeom prst="rect">
            <a:avLst/>
          </a:prstGeom>
          <a:solidFill>
            <a:srgbClr val="3AA6A4"/>
          </a:solidFill>
          <a:ln/>
        </p:spPr>
        <p:txBody>
          <a:bodyPr wrap="square" lIns="635" tIns="635" rIns="635" bIns="635" rtlCol="0" anchor="ctr"/>
          <a:lstStyle/>
          <a:p>
            <a:pPr marL="0" indent="0" algn="ctr">
              <a:buNone/>
            </a:pPr>
            <a:r>
              <a:rPr lang="en-US" sz="2400" b="1" dirty="0">
                <a:solidFill>
                  <a:srgbClr val="FFFFFF"/>
                </a:solidFill>
              </a:rPr>
              <a:t>5–6</a:t>
            </a:r>
            <a:endParaRPr lang="en-US" sz="2400" dirty="0"/>
          </a:p>
        </p:txBody>
      </p:sp>
      <p:sp>
        <p:nvSpPr>
          <p:cNvPr id="8" name="Text 6"/>
          <p:cNvSpPr/>
          <p:nvPr/>
        </p:nvSpPr>
        <p:spPr>
          <a:xfrm>
            <a:off x="2148840" y="1307592"/>
            <a:ext cx="3200400" cy="329184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marL="0" indent="0">
              <a:buNone/>
            </a:pPr>
            <a:r>
              <a:rPr lang="en-US" sz="2000" b="1" dirty="0">
                <a:solidFill>
                  <a:srgbClr val="102A4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Ses ve anlam hazırlığı</a:t>
            </a:r>
            <a:endParaRPr lang="en-US" sz="2000" dirty="0"/>
          </a:p>
        </p:txBody>
      </p:sp>
      <p:sp>
        <p:nvSpPr>
          <p:cNvPr id="9" name="Text 7"/>
          <p:cNvSpPr/>
          <p:nvPr/>
        </p:nvSpPr>
        <p:spPr>
          <a:xfrm>
            <a:off x="2148840" y="1673352"/>
            <a:ext cx="8138160" cy="310896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marL="0" indent="0">
              <a:buNone/>
            </a:pPr>
            <a:r>
              <a:rPr lang="en-US" sz="1550" dirty="0">
                <a:solidFill>
                  <a:srgbClr val="314B5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Şarkı, tekerleme, ritim, görsel kelime; zorunlu yazma yok</a:t>
            </a:r>
            <a:endParaRPr lang="en-US" sz="1550" dirty="0"/>
          </a:p>
        </p:txBody>
      </p:sp>
      <p:sp>
        <p:nvSpPr>
          <p:cNvPr id="10" name="Text 8"/>
          <p:cNvSpPr/>
          <p:nvPr/>
        </p:nvSpPr>
        <p:spPr>
          <a:xfrm>
            <a:off x="868680" y="2404872"/>
            <a:ext cx="1097280" cy="438912"/>
          </a:xfrm>
          <a:prstGeom prst="rect">
            <a:avLst/>
          </a:prstGeom>
          <a:solidFill>
            <a:srgbClr val="0E7C7B"/>
          </a:solidFill>
          <a:ln/>
        </p:spPr>
        <p:txBody>
          <a:bodyPr wrap="square" lIns="635" tIns="635" rIns="635" bIns="635" rtlCol="0" anchor="ctr"/>
          <a:lstStyle/>
          <a:p>
            <a:pPr marL="0" indent="0" algn="ctr">
              <a:buNone/>
            </a:pPr>
            <a:r>
              <a:rPr lang="en-US" sz="2400" b="1" dirty="0">
                <a:solidFill>
                  <a:srgbClr val="FFFFFF"/>
                </a:solidFill>
              </a:rPr>
              <a:t>6–7</a:t>
            </a:r>
            <a:endParaRPr lang="en-US" sz="2400" dirty="0"/>
          </a:p>
        </p:txBody>
      </p:sp>
      <p:sp>
        <p:nvSpPr>
          <p:cNvPr id="11" name="Text 9"/>
          <p:cNvSpPr/>
          <p:nvPr/>
        </p:nvSpPr>
        <p:spPr>
          <a:xfrm>
            <a:off x="2148840" y="2386584"/>
            <a:ext cx="3200400" cy="329184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marL="0" indent="0">
              <a:buNone/>
            </a:pPr>
            <a:r>
              <a:rPr lang="en-US" sz="2000" b="1" dirty="0">
                <a:solidFill>
                  <a:srgbClr val="102A4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Sınırlı harf-ses girişi</a:t>
            </a:r>
            <a:endParaRPr lang="en-US" sz="2000" dirty="0"/>
          </a:p>
        </p:txBody>
      </p:sp>
      <p:sp>
        <p:nvSpPr>
          <p:cNvPr id="12" name="Text 10"/>
          <p:cNvSpPr/>
          <p:nvPr/>
        </p:nvSpPr>
        <p:spPr>
          <a:xfrm>
            <a:off x="2148840" y="2752344"/>
            <a:ext cx="8138160" cy="310896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marL="0" indent="0">
              <a:buNone/>
            </a:pPr>
            <a:r>
              <a:rPr lang="en-US" sz="1550" dirty="0">
                <a:solidFill>
                  <a:srgbClr val="314B5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Ortak harfler + Türkçeye özgü sesler; kısa hece/kelime</a:t>
            </a:r>
            <a:endParaRPr lang="en-US" sz="1550" dirty="0"/>
          </a:p>
        </p:txBody>
      </p:sp>
      <p:sp>
        <p:nvSpPr>
          <p:cNvPr id="13" name="Text 11"/>
          <p:cNvSpPr/>
          <p:nvPr/>
        </p:nvSpPr>
        <p:spPr>
          <a:xfrm>
            <a:off x="868680" y="3483864"/>
            <a:ext cx="1097280" cy="438912"/>
          </a:xfrm>
          <a:prstGeom prst="rect">
            <a:avLst/>
          </a:prstGeom>
          <a:solidFill>
            <a:srgbClr val="102A43"/>
          </a:solidFill>
          <a:ln/>
        </p:spPr>
        <p:txBody>
          <a:bodyPr wrap="square" lIns="635" tIns="635" rIns="635" bIns="635" rtlCol="0" anchor="ctr"/>
          <a:lstStyle/>
          <a:p>
            <a:pPr marL="0" indent="0" algn="ctr">
              <a:buNone/>
            </a:pPr>
            <a:r>
              <a:rPr lang="en-US" sz="2400" b="1" dirty="0">
                <a:solidFill>
                  <a:srgbClr val="FFFFFF"/>
                </a:solidFill>
              </a:rPr>
              <a:t>7–9</a:t>
            </a:r>
            <a:endParaRPr lang="en-US" sz="2400" dirty="0"/>
          </a:p>
        </p:txBody>
      </p:sp>
      <p:sp>
        <p:nvSpPr>
          <p:cNvPr id="14" name="Text 12"/>
          <p:cNvSpPr/>
          <p:nvPr/>
        </p:nvSpPr>
        <p:spPr>
          <a:xfrm>
            <a:off x="2148840" y="3465576"/>
            <a:ext cx="3200400" cy="329184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marL="0" indent="0">
              <a:buNone/>
            </a:pPr>
            <a:r>
              <a:rPr lang="en-US" sz="2000" b="1" dirty="0">
                <a:solidFill>
                  <a:srgbClr val="102A4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Sistematik okuma-yazma</a:t>
            </a:r>
            <a:endParaRPr lang="en-US" sz="2000" dirty="0"/>
          </a:p>
        </p:txBody>
      </p:sp>
      <p:sp>
        <p:nvSpPr>
          <p:cNvPr id="15" name="Text 13"/>
          <p:cNvSpPr/>
          <p:nvPr/>
        </p:nvSpPr>
        <p:spPr>
          <a:xfrm>
            <a:off x="2148840" y="3831336"/>
            <a:ext cx="8138160" cy="310896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marL="0" indent="0">
              <a:buNone/>
            </a:pPr>
            <a:r>
              <a:rPr lang="en-US" sz="1550" dirty="0">
                <a:solidFill>
                  <a:srgbClr val="314B5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Ses temelli okuma, kısa metin, anlamlı yazma</a:t>
            </a:r>
            <a:endParaRPr lang="en-US" sz="1550" dirty="0"/>
          </a:p>
        </p:txBody>
      </p:sp>
      <p:sp>
        <p:nvSpPr>
          <p:cNvPr id="16" name="Text 14"/>
          <p:cNvSpPr/>
          <p:nvPr/>
        </p:nvSpPr>
        <p:spPr>
          <a:xfrm>
            <a:off x="868680" y="4562856"/>
            <a:ext cx="1097280" cy="438912"/>
          </a:xfrm>
          <a:prstGeom prst="rect">
            <a:avLst/>
          </a:prstGeom>
          <a:solidFill>
            <a:srgbClr val="C27A3D"/>
          </a:solidFill>
          <a:ln/>
        </p:spPr>
        <p:txBody>
          <a:bodyPr wrap="square" lIns="635" tIns="635" rIns="635" bIns="635" rtlCol="0" anchor="ctr"/>
          <a:lstStyle/>
          <a:p>
            <a:pPr marL="0" indent="0" algn="ctr">
              <a:buNone/>
            </a:pPr>
            <a:r>
              <a:rPr lang="en-US" sz="2400" b="1" dirty="0">
                <a:solidFill>
                  <a:srgbClr val="FFFFFF"/>
                </a:solidFill>
              </a:rPr>
              <a:t>10–16</a:t>
            </a:r>
            <a:endParaRPr lang="en-US" sz="2400" dirty="0"/>
          </a:p>
        </p:txBody>
      </p:sp>
      <p:sp>
        <p:nvSpPr>
          <p:cNvPr id="17" name="Text 15"/>
          <p:cNvSpPr/>
          <p:nvPr/>
        </p:nvSpPr>
        <p:spPr>
          <a:xfrm>
            <a:off x="2148840" y="4544568"/>
            <a:ext cx="3200400" cy="329184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marL="0" indent="0">
              <a:buNone/>
            </a:pPr>
            <a:r>
              <a:rPr lang="en-US" sz="2000" b="1" dirty="0">
                <a:solidFill>
                  <a:srgbClr val="102A4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Miras dili okuryazarlığı</a:t>
            </a:r>
            <a:endParaRPr lang="en-US" sz="2000" dirty="0"/>
          </a:p>
        </p:txBody>
      </p:sp>
      <p:sp>
        <p:nvSpPr>
          <p:cNvPr id="18" name="Text 16"/>
          <p:cNvSpPr/>
          <p:nvPr/>
        </p:nvSpPr>
        <p:spPr>
          <a:xfrm>
            <a:off x="2148840" y="4910328"/>
            <a:ext cx="8138160" cy="310896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marL="0" indent="0">
              <a:buNone/>
            </a:pPr>
            <a:r>
              <a:rPr lang="en-US" sz="1550" dirty="0">
                <a:solidFill>
                  <a:srgbClr val="314B5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Okuduğunu anlama, kültürel metin, kısa sunum, paragraf</a:t>
            </a:r>
            <a:endParaRPr lang="en-US" sz="1550" dirty="0"/>
          </a:p>
        </p:txBody>
      </p:sp>
      <p:sp>
        <p:nvSpPr>
          <p:cNvPr id="19" name="Text 17"/>
          <p:cNvSpPr/>
          <p:nvPr/>
        </p:nvSpPr>
        <p:spPr>
          <a:xfrm>
            <a:off x="868680" y="5897880"/>
            <a:ext cx="10058400" cy="475488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marL="0" indent="0">
              <a:buNone/>
            </a:pPr>
            <a:r>
              <a:rPr lang="en-US" sz="1750" b="1" dirty="0">
                <a:solidFill>
                  <a:srgbClr val="C27A3D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Kural: Alfabe öğretimi erken başlatılabilir; fakat formel okuma-yazma baskısı, okul dilindeki okuryazarlık başlamadan artırılmamalıdır.</a:t>
            </a:r>
            <a:endParaRPr lang="en-US" sz="1750" dirty="0"/>
          </a:p>
        </p:txBody>
      </p:sp>
      <p:sp>
        <p:nvSpPr>
          <p:cNvPr id="20" name="Text 18"/>
          <p:cNvSpPr/>
          <p:nvPr/>
        </p:nvSpPr>
        <p:spPr>
          <a:xfrm>
            <a:off x="11521440" y="6419088"/>
            <a:ext cx="36576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6B7C86"/>
                </a:solidFill>
              </a:rPr>
              <a:t>08</a:t>
            </a:r>
            <a:endParaRPr lang="en-US" sz="9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solidFill>
          <a:srgbClr val="0B1F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mnt/data/a_clean_vector_illustration_style_educational_tech.png"/>
          <p:cNvPicPr>
            <a:picLocks noChangeAspect="1"/>
          </p:cNvPicPr>
          <p:nvPr/>
        </p:nvPicPr>
        <p:blipFill>
          <a:blip r:embed="rId3"/>
          <a:srcRect t="25" b="25"/>
          <a:stretch/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0B1F33">
              <a:alpha val="82000"/>
            </a:srgbClr>
          </a:solidFill>
          <a:ln w="12700">
            <a:solidFill>
              <a:srgbClr val="0B1F33">
                <a:alpha val="0"/>
              </a:srgbClr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4" name="Text 1"/>
          <p:cNvSpPr/>
          <p:nvPr/>
        </p:nvSpPr>
        <p:spPr>
          <a:xfrm>
            <a:off x="731520" y="713232"/>
            <a:ext cx="43891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E4B363"/>
                </a:solidFill>
              </a:rPr>
              <a:t>BÖLÜM 1</a:t>
            </a:r>
            <a:endParaRPr lang="en-US" sz="1200" dirty="0"/>
          </a:p>
        </p:txBody>
      </p:sp>
      <p:sp>
        <p:nvSpPr>
          <p:cNvPr id="5" name="Text 2"/>
          <p:cNvSpPr/>
          <p:nvPr/>
        </p:nvSpPr>
        <p:spPr>
          <a:xfrm>
            <a:off x="731520" y="1234440"/>
            <a:ext cx="7772400" cy="192024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0" indent="0">
              <a:buNone/>
            </a:pPr>
            <a:r>
              <a:rPr lang="en-US" sz="4200" b="1" dirty="0">
                <a:solidFill>
                  <a:srgbClr val="FFFFF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Ülke bağlamları: politika ve alfabe</a:t>
            </a:r>
            <a:endParaRPr lang="en-US" sz="4200" dirty="0"/>
          </a:p>
        </p:txBody>
      </p:sp>
      <p:sp>
        <p:nvSpPr>
          <p:cNvPr id="6" name="Shape 3"/>
          <p:cNvSpPr/>
          <p:nvPr/>
        </p:nvSpPr>
        <p:spPr>
          <a:xfrm>
            <a:off x="731520" y="3703320"/>
            <a:ext cx="1828800" cy="0"/>
          </a:xfrm>
          <a:prstGeom prst="line">
            <a:avLst/>
          </a:prstGeom>
          <a:noFill/>
          <a:ln w="38100">
            <a:solidFill>
              <a:srgbClr val="E4B363"/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7" name="Text 4"/>
          <p:cNvSpPr/>
          <p:nvPr/>
        </p:nvSpPr>
        <p:spPr>
          <a:xfrm>
            <a:off x="11521440" y="6419088"/>
            <a:ext cx="36576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6B7C86"/>
                </a:solidFill>
              </a:rPr>
              <a:t>09</a:t>
            </a:r>
            <a:endParaRPr lang="en-US" sz="9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bg>
      <p:bgPr>
        <a:solidFill>
          <a:srgbClr val="FBF8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BF8F1"/>
          </a:solidFill>
          <a:ln w="12700">
            <a:solidFill>
              <a:srgbClr val="FBF8F1">
                <a:alpha val="0"/>
              </a:srgbClr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3" name="Shape 1"/>
          <p:cNvSpPr/>
          <p:nvPr/>
        </p:nvSpPr>
        <p:spPr>
          <a:xfrm>
            <a:off x="0" y="0"/>
            <a:ext cx="164592" cy="6858000"/>
          </a:xfrm>
          <a:prstGeom prst="rect">
            <a:avLst/>
          </a:prstGeom>
          <a:solidFill>
            <a:srgbClr val="102A43"/>
          </a:solidFill>
          <a:ln w="12700">
            <a:solidFill>
              <a:srgbClr val="102A43">
                <a:alpha val="0"/>
              </a:srgbClr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4" name="Shape 2"/>
          <p:cNvSpPr/>
          <p:nvPr/>
        </p:nvSpPr>
        <p:spPr>
          <a:xfrm>
            <a:off x="164592" y="0"/>
            <a:ext cx="45720" cy="6858000"/>
          </a:xfrm>
          <a:prstGeom prst="rect">
            <a:avLst/>
          </a:prstGeom>
          <a:solidFill>
            <a:srgbClr val="C27A3D"/>
          </a:solidFill>
          <a:ln w="12700">
            <a:solidFill>
              <a:srgbClr val="C27A3D">
                <a:alpha val="0"/>
              </a:srgbClr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6" name="Text 4"/>
          <p:cNvSpPr/>
          <p:nvPr/>
        </p:nvSpPr>
        <p:spPr>
          <a:xfrm>
            <a:off x="658368" y="530352"/>
            <a:ext cx="10241280" cy="50292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0" indent="0">
              <a:buNone/>
            </a:pPr>
            <a:r>
              <a:rPr lang="en-US" sz="3000" b="1" dirty="0">
                <a:solidFill>
                  <a:srgbClr val="102A43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Hollanda: erken okul, kademeli okuryazarlık</a:t>
            </a:r>
            <a:endParaRPr lang="en-US" sz="3000" dirty="0"/>
          </a:p>
        </p:txBody>
      </p:sp>
      <p:sp>
        <p:nvSpPr>
          <p:cNvPr id="7" name="Text 5"/>
          <p:cNvSpPr/>
          <p:nvPr/>
        </p:nvSpPr>
        <p:spPr>
          <a:xfrm>
            <a:off x="822960" y="1143000"/>
            <a:ext cx="5303520" cy="132588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marL="0" indent="0">
              <a:buNone/>
            </a:pPr>
            <a:r>
              <a:rPr lang="en-US" sz="1800" dirty="0">
                <a:solidFill>
                  <a:srgbClr val="0B1F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Çok dillilik bağlamı: Hollanda okul sistemi güçlü biçimde Hollandaca merkezlidir; bölgesel düzeyde Frizce özel konumdadır. Göçmen miras dilleri için merkezi ve yaygın bir ana dili öğretimi modeli sınırlıdır.</a:t>
            </a:r>
            <a:endParaRPr lang="en-US" sz="1800" dirty="0"/>
          </a:p>
        </p:txBody>
      </p:sp>
      <p:sp>
        <p:nvSpPr>
          <p:cNvPr id="8" name="Shape 6"/>
          <p:cNvSpPr/>
          <p:nvPr/>
        </p:nvSpPr>
        <p:spPr>
          <a:xfrm>
            <a:off x="822960" y="2880360"/>
            <a:ext cx="73152" cy="1005840"/>
          </a:xfrm>
          <a:prstGeom prst="rect">
            <a:avLst/>
          </a:prstGeom>
          <a:solidFill>
            <a:srgbClr val="C27A3D"/>
          </a:solidFill>
          <a:ln w="12700">
            <a:solidFill>
              <a:srgbClr val="C27A3D">
                <a:alpha val="0"/>
              </a:srgbClr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9" name="Text 7"/>
          <p:cNvSpPr/>
          <p:nvPr/>
        </p:nvSpPr>
        <p:spPr>
          <a:xfrm>
            <a:off x="1051560" y="2926080"/>
            <a:ext cx="5166360" cy="91440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102A43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TTK dersi, Türkçeyi ev/aile dili olarak görünür kılan düzenli temas alanıdır.</a:t>
            </a:r>
            <a:endParaRPr lang="en-US" sz="2400" dirty="0"/>
          </a:p>
        </p:txBody>
      </p:sp>
      <p:sp>
        <p:nvSpPr>
          <p:cNvPr id="10" name="Text 8"/>
          <p:cNvSpPr/>
          <p:nvPr/>
        </p:nvSpPr>
        <p:spPr>
          <a:xfrm>
            <a:off x="822960" y="4434840"/>
            <a:ext cx="5394960" cy="96012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marL="0" indent="0">
              <a:buNone/>
            </a:pPr>
            <a:r>
              <a:rPr lang="en-US" sz="1800" dirty="0">
                <a:solidFill>
                  <a:srgbClr val="314B5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Dikkat: 4–5 yaşta harf ezberi değil; sözlü Türkçe, ritim, oyun, kelime ve hikâye. 6 yaş civarında kısa harf-ses çalışmaları.</a:t>
            </a:r>
            <a:endParaRPr lang="en-US" sz="1800" dirty="0"/>
          </a:p>
        </p:txBody>
      </p:sp>
      <p:pic>
        <p:nvPicPr>
          <p:cNvPr id="11" name="Image 0" descr="/mnt/data/a_warm_cozy_illustrated_scene_of_a_remote_online.png"/>
          <p:cNvPicPr>
            <a:picLocks noChangeAspect="1"/>
          </p:cNvPicPr>
          <p:nvPr/>
        </p:nvPicPr>
        <p:blipFill>
          <a:blip r:embed="rId3"/>
          <a:srcRect l="24025" r="24025"/>
          <a:stretch/>
        </p:blipFill>
        <p:spPr>
          <a:xfrm>
            <a:off x="6720840" y="1280160"/>
            <a:ext cx="4389120" cy="4754880"/>
          </a:xfrm>
          <a:prstGeom prst="rect">
            <a:avLst/>
          </a:prstGeom>
        </p:spPr>
      </p:pic>
      <p:sp>
        <p:nvSpPr>
          <p:cNvPr id="12" name="Text 9"/>
          <p:cNvSpPr/>
          <p:nvPr/>
        </p:nvSpPr>
        <p:spPr>
          <a:xfrm>
            <a:off x="11521440" y="6419088"/>
            <a:ext cx="36576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6B7C86"/>
                </a:solidFill>
              </a:rPr>
              <a:t>10</a:t>
            </a:r>
            <a:endParaRPr lang="en-US" sz="9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bg>
      <p:bgPr>
        <a:solidFill>
          <a:srgbClr val="F7F2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7F2EA"/>
          </a:solidFill>
          <a:ln w="12700">
            <a:solidFill>
              <a:srgbClr val="F7F2EA">
                <a:alpha val="0"/>
              </a:srgbClr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3" name="Shape 1"/>
          <p:cNvSpPr/>
          <p:nvPr/>
        </p:nvSpPr>
        <p:spPr>
          <a:xfrm>
            <a:off x="0" y="0"/>
            <a:ext cx="164592" cy="6858000"/>
          </a:xfrm>
          <a:prstGeom prst="rect">
            <a:avLst/>
          </a:prstGeom>
          <a:solidFill>
            <a:srgbClr val="102A43"/>
          </a:solidFill>
          <a:ln w="12700">
            <a:solidFill>
              <a:srgbClr val="102A43">
                <a:alpha val="0"/>
              </a:srgbClr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4" name="Shape 2"/>
          <p:cNvSpPr/>
          <p:nvPr/>
        </p:nvSpPr>
        <p:spPr>
          <a:xfrm>
            <a:off x="164592" y="0"/>
            <a:ext cx="45720" cy="6858000"/>
          </a:xfrm>
          <a:prstGeom prst="rect">
            <a:avLst/>
          </a:prstGeom>
          <a:solidFill>
            <a:srgbClr val="C27A3D"/>
          </a:solidFill>
          <a:ln w="12700">
            <a:solidFill>
              <a:srgbClr val="C27A3D">
                <a:alpha val="0"/>
              </a:srgbClr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6" name="Text 4"/>
          <p:cNvSpPr/>
          <p:nvPr/>
        </p:nvSpPr>
        <p:spPr>
          <a:xfrm>
            <a:off x="658368" y="530352"/>
            <a:ext cx="10241280" cy="50292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0" indent="0">
              <a:buNone/>
            </a:pPr>
            <a:r>
              <a:rPr lang="en-US" sz="3000" b="1" dirty="0">
                <a:solidFill>
                  <a:srgbClr val="102A43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Romanya, İspanya, İtalya: Latin alfabe avantajı, ses değeri riski</a:t>
            </a:r>
            <a:endParaRPr lang="en-US" sz="3000" dirty="0"/>
          </a:p>
        </p:txBody>
      </p:sp>
      <p:sp>
        <p:nvSpPr>
          <p:cNvPr id="7" name="Shape 5"/>
          <p:cNvSpPr/>
          <p:nvPr/>
        </p:nvSpPr>
        <p:spPr>
          <a:xfrm>
            <a:off x="868680" y="1325880"/>
            <a:ext cx="3246120" cy="3977640"/>
          </a:xfrm>
          <a:prstGeom prst="rect">
            <a:avLst/>
          </a:prstGeom>
          <a:solidFill>
            <a:srgbClr val="FFFFFF"/>
          </a:solidFill>
          <a:ln w="10160">
            <a:solidFill>
              <a:srgbClr val="DED6CB"/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8" name="Text 6"/>
          <p:cNvSpPr/>
          <p:nvPr/>
        </p:nvSpPr>
        <p:spPr>
          <a:xfrm>
            <a:off x="1051560" y="1600200"/>
            <a:ext cx="2834640" cy="32004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marL="0" indent="0">
              <a:buNone/>
            </a:pPr>
            <a:r>
              <a:rPr lang="en-US" sz="2200" b="1" dirty="0">
                <a:solidFill>
                  <a:srgbClr val="0E7C7B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Romanya</a:t>
            </a:r>
            <a:endParaRPr lang="en-US" sz="2200" dirty="0"/>
          </a:p>
        </p:txBody>
      </p:sp>
      <p:sp>
        <p:nvSpPr>
          <p:cNvPr id="9" name="Text 7"/>
          <p:cNvSpPr/>
          <p:nvPr/>
        </p:nvSpPr>
        <p:spPr>
          <a:xfrm>
            <a:off x="1051560" y="2148840"/>
            <a:ext cx="2834640" cy="118872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marL="0" indent="0">
              <a:buNone/>
            </a:pPr>
            <a:r>
              <a:rPr lang="en-US" sz="1560" dirty="0">
                <a:solidFill>
                  <a:srgbClr val="0B1F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Azınlık dilleri ve Türkçe için tarihsel/kurumsal tanınırlık daha belirgindir.</a:t>
            </a:r>
            <a:endParaRPr lang="en-US" sz="1560" dirty="0"/>
          </a:p>
        </p:txBody>
      </p:sp>
      <p:sp>
        <p:nvSpPr>
          <p:cNvPr id="10" name="Shape 8"/>
          <p:cNvSpPr/>
          <p:nvPr/>
        </p:nvSpPr>
        <p:spPr>
          <a:xfrm>
            <a:off x="1051560" y="3611880"/>
            <a:ext cx="2743200" cy="0"/>
          </a:xfrm>
          <a:prstGeom prst="line">
            <a:avLst/>
          </a:prstGeom>
          <a:noFill/>
          <a:ln w="12700">
            <a:solidFill>
              <a:srgbClr val="3AA6A4">
                <a:alpha val="65000"/>
              </a:srgbClr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11" name="Text 9"/>
          <p:cNvSpPr/>
          <p:nvPr/>
        </p:nvSpPr>
        <p:spPr>
          <a:xfrm>
            <a:off x="1051560" y="3840480"/>
            <a:ext cx="2834640" cy="22860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marL="0" indent="0">
              <a:buNone/>
            </a:pPr>
            <a:r>
              <a:rPr lang="en-US" sz="1200" b="1" dirty="0">
                <a:solidFill>
                  <a:srgbClr val="6B7C86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Telaffuz odağı:</a:t>
            </a:r>
            <a:endParaRPr lang="en-US" sz="1200" dirty="0"/>
          </a:p>
        </p:txBody>
      </p:sp>
      <p:sp>
        <p:nvSpPr>
          <p:cNvPr id="12" name="Text 10"/>
          <p:cNvSpPr/>
          <p:nvPr/>
        </p:nvSpPr>
        <p:spPr>
          <a:xfrm>
            <a:off x="1051560" y="4160520"/>
            <a:ext cx="2834640" cy="658368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marL="0" indent="0">
              <a:buNone/>
            </a:pPr>
            <a:r>
              <a:rPr lang="en-US" sz="1800" b="1" dirty="0">
                <a:solidFill>
                  <a:srgbClr val="102A4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c/ç, ş, ı/i, ö/ü, ğ</a:t>
            </a:r>
            <a:endParaRPr lang="en-US" sz="1800" dirty="0"/>
          </a:p>
        </p:txBody>
      </p:sp>
      <p:sp>
        <p:nvSpPr>
          <p:cNvPr id="13" name="Shape 11"/>
          <p:cNvSpPr/>
          <p:nvPr/>
        </p:nvSpPr>
        <p:spPr>
          <a:xfrm>
            <a:off x="4572000" y="1325880"/>
            <a:ext cx="3246120" cy="3977640"/>
          </a:xfrm>
          <a:prstGeom prst="rect">
            <a:avLst/>
          </a:prstGeom>
          <a:solidFill>
            <a:srgbClr val="FFFFFF"/>
          </a:solidFill>
          <a:ln w="10160">
            <a:solidFill>
              <a:srgbClr val="DED6CB"/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14" name="Text 12"/>
          <p:cNvSpPr/>
          <p:nvPr/>
        </p:nvSpPr>
        <p:spPr>
          <a:xfrm>
            <a:off x="4754880" y="1600200"/>
            <a:ext cx="2834640" cy="32004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marL="0" indent="0">
              <a:buNone/>
            </a:pPr>
            <a:r>
              <a:rPr lang="en-US" sz="2200" b="1" dirty="0">
                <a:solidFill>
                  <a:srgbClr val="C27A3D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İspanya</a:t>
            </a:r>
            <a:endParaRPr lang="en-US" sz="2200" dirty="0"/>
          </a:p>
        </p:txBody>
      </p:sp>
      <p:sp>
        <p:nvSpPr>
          <p:cNvPr id="15" name="Text 13"/>
          <p:cNvSpPr/>
          <p:nvPr/>
        </p:nvSpPr>
        <p:spPr>
          <a:xfrm>
            <a:off x="4754880" y="2148840"/>
            <a:ext cx="2834640" cy="118872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marL="0" indent="0">
              <a:buNone/>
            </a:pPr>
            <a:r>
              <a:rPr lang="en-US" sz="1560" dirty="0">
                <a:solidFill>
                  <a:srgbClr val="0B1F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Bölgesel diller nedeniyle çocuk iki ya da üç okul diliyle karşılaşabilir.</a:t>
            </a:r>
            <a:endParaRPr lang="en-US" sz="1560" dirty="0"/>
          </a:p>
        </p:txBody>
      </p:sp>
      <p:sp>
        <p:nvSpPr>
          <p:cNvPr id="16" name="Shape 14"/>
          <p:cNvSpPr/>
          <p:nvPr/>
        </p:nvSpPr>
        <p:spPr>
          <a:xfrm>
            <a:off x="4754880" y="3611880"/>
            <a:ext cx="2743200" cy="0"/>
          </a:xfrm>
          <a:prstGeom prst="line">
            <a:avLst/>
          </a:prstGeom>
          <a:noFill/>
          <a:ln w="12700">
            <a:solidFill>
              <a:srgbClr val="3AA6A4">
                <a:alpha val="65000"/>
              </a:srgbClr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17" name="Text 15"/>
          <p:cNvSpPr/>
          <p:nvPr/>
        </p:nvSpPr>
        <p:spPr>
          <a:xfrm>
            <a:off x="4754880" y="3840480"/>
            <a:ext cx="2834640" cy="22860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marL="0" indent="0">
              <a:buNone/>
            </a:pPr>
            <a:r>
              <a:rPr lang="en-US" sz="1200" b="1" dirty="0">
                <a:solidFill>
                  <a:srgbClr val="6B7C86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Telaffuz odağı:</a:t>
            </a:r>
            <a:endParaRPr lang="en-US" sz="1200" dirty="0"/>
          </a:p>
        </p:txBody>
      </p:sp>
      <p:sp>
        <p:nvSpPr>
          <p:cNvPr id="18" name="Text 16"/>
          <p:cNvSpPr/>
          <p:nvPr/>
        </p:nvSpPr>
        <p:spPr>
          <a:xfrm>
            <a:off x="4754880" y="4160520"/>
            <a:ext cx="2834640" cy="658368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marL="0" indent="0">
              <a:buNone/>
            </a:pPr>
            <a:r>
              <a:rPr lang="en-US" sz="1800" b="1" dirty="0">
                <a:solidFill>
                  <a:srgbClr val="102A4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h, c/ç, ı, ö/ü, ş</a:t>
            </a:r>
            <a:endParaRPr lang="en-US" sz="1800" dirty="0"/>
          </a:p>
        </p:txBody>
      </p:sp>
      <p:sp>
        <p:nvSpPr>
          <p:cNvPr id="19" name="Shape 17"/>
          <p:cNvSpPr/>
          <p:nvPr/>
        </p:nvSpPr>
        <p:spPr>
          <a:xfrm>
            <a:off x="8275320" y="1325880"/>
            <a:ext cx="3246120" cy="3977640"/>
          </a:xfrm>
          <a:prstGeom prst="rect">
            <a:avLst/>
          </a:prstGeom>
          <a:solidFill>
            <a:srgbClr val="FFFFFF"/>
          </a:solidFill>
          <a:ln w="10160">
            <a:solidFill>
              <a:srgbClr val="DED6CB"/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20" name="Text 18"/>
          <p:cNvSpPr/>
          <p:nvPr/>
        </p:nvSpPr>
        <p:spPr>
          <a:xfrm>
            <a:off x="8458200" y="1600200"/>
            <a:ext cx="2834640" cy="32004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marL="0" indent="0">
              <a:buNone/>
            </a:pPr>
            <a:r>
              <a:rPr lang="en-US" sz="2200" b="1" dirty="0">
                <a:solidFill>
                  <a:srgbClr val="102A4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İtalya</a:t>
            </a:r>
            <a:endParaRPr lang="en-US" sz="2200" dirty="0"/>
          </a:p>
        </p:txBody>
      </p:sp>
      <p:sp>
        <p:nvSpPr>
          <p:cNvPr id="21" name="Text 19"/>
          <p:cNvSpPr/>
          <p:nvPr/>
        </p:nvSpPr>
        <p:spPr>
          <a:xfrm>
            <a:off x="8458200" y="2148840"/>
            <a:ext cx="2834640" cy="118872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marL="0" indent="0">
              <a:buNone/>
            </a:pPr>
            <a:r>
              <a:rPr lang="en-US" sz="1560" dirty="0">
                <a:solidFill>
                  <a:srgbClr val="0B1F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Sesçil yazı sistemi Türkçe okuma mantığına köprü sağlar.</a:t>
            </a:r>
            <a:endParaRPr lang="en-US" sz="1560" dirty="0"/>
          </a:p>
        </p:txBody>
      </p:sp>
      <p:sp>
        <p:nvSpPr>
          <p:cNvPr id="22" name="Shape 20"/>
          <p:cNvSpPr/>
          <p:nvPr/>
        </p:nvSpPr>
        <p:spPr>
          <a:xfrm>
            <a:off x="8458200" y="3611880"/>
            <a:ext cx="2743200" cy="0"/>
          </a:xfrm>
          <a:prstGeom prst="line">
            <a:avLst/>
          </a:prstGeom>
          <a:noFill/>
          <a:ln w="12700">
            <a:solidFill>
              <a:srgbClr val="3AA6A4">
                <a:alpha val="65000"/>
              </a:srgbClr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23" name="Text 21"/>
          <p:cNvSpPr/>
          <p:nvPr/>
        </p:nvSpPr>
        <p:spPr>
          <a:xfrm>
            <a:off x="8458200" y="3840480"/>
            <a:ext cx="2834640" cy="22860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marL="0" indent="0">
              <a:buNone/>
            </a:pPr>
            <a:r>
              <a:rPr lang="en-US" sz="1200" b="1" dirty="0">
                <a:solidFill>
                  <a:srgbClr val="6B7C86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Telaffuz odağı:</a:t>
            </a:r>
            <a:endParaRPr lang="en-US" sz="1200" dirty="0"/>
          </a:p>
        </p:txBody>
      </p:sp>
      <p:sp>
        <p:nvSpPr>
          <p:cNvPr id="24" name="Text 22"/>
          <p:cNvSpPr/>
          <p:nvPr/>
        </p:nvSpPr>
        <p:spPr>
          <a:xfrm>
            <a:off x="8458200" y="4160520"/>
            <a:ext cx="2834640" cy="658368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marL="0" indent="0">
              <a:buNone/>
            </a:pPr>
            <a:r>
              <a:rPr lang="en-US" sz="1800" b="1" dirty="0">
                <a:solidFill>
                  <a:srgbClr val="102A4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c/g kuralları Türkçeye taşınmamalı</a:t>
            </a:r>
            <a:endParaRPr lang="en-US" sz="1800" dirty="0"/>
          </a:p>
        </p:txBody>
      </p:sp>
      <p:sp>
        <p:nvSpPr>
          <p:cNvPr id="25" name="Text 23"/>
          <p:cNvSpPr/>
          <p:nvPr/>
        </p:nvSpPr>
        <p:spPr>
          <a:xfrm>
            <a:off x="868680" y="5760720"/>
            <a:ext cx="10607040" cy="292608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0" indent="0">
              <a:buNone/>
            </a:pPr>
            <a:r>
              <a:rPr lang="en-US" sz="1100" dirty="0">
                <a:solidFill>
                  <a:srgbClr val="6B7C86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Ortak ilke: Latin alfabe benzerliği öğretimi kolaylaştırır; fakat aynı harfin farklı ses değerleri açıkça karşılaştırılmalıdır.</a:t>
            </a:r>
            <a:endParaRPr lang="en-US" sz="1100" dirty="0"/>
          </a:p>
        </p:txBody>
      </p:sp>
      <p:sp>
        <p:nvSpPr>
          <p:cNvPr id="26" name="Text 24"/>
          <p:cNvSpPr/>
          <p:nvPr/>
        </p:nvSpPr>
        <p:spPr>
          <a:xfrm>
            <a:off x="11521440" y="6419088"/>
            <a:ext cx="36576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6B7C86"/>
                </a:solidFill>
              </a:rPr>
              <a:t>11</a:t>
            </a:r>
            <a:endParaRPr lang="en-US" sz="9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ptos Display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68</TotalTime>
  <Words>2061</Words>
  <Application>Microsoft Macintosh PowerPoint</Application>
  <PresentationFormat>Widescreen</PresentationFormat>
  <Paragraphs>349</Paragraphs>
  <Slides>29</Slides>
  <Notes>29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3" baseType="lpstr">
      <vt:lpstr>Aptos</vt:lpstr>
      <vt:lpstr>Aptos Display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Yurt Dışı Eğitim Dairesi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Avrupa Ülkelerinde TTK Öğretiminde Etkili Yöntemler</dc:title>
  <dc:subject>Ülkem Yanımda TTK öğretmen eğitimi</dc:subject>
  <dc:creator>OpenAI</dc:creator>
  <cp:lastModifiedBy>Simpe-User</cp:lastModifiedBy>
  <cp:revision>29</cp:revision>
  <dcterms:created xsi:type="dcterms:W3CDTF">2026-04-28T10:10:21Z</dcterms:created>
  <dcterms:modified xsi:type="dcterms:W3CDTF">2026-04-29T10:11:51Z</dcterms:modified>
</cp:coreProperties>
</file>