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8" r:id="rId1"/>
  </p:sldMasterIdLst>
  <p:notesMasterIdLst>
    <p:notesMasterId r:id="rId57"/>
  </p:notesMasterIdLst>
  <p:sldIdLst>
    <p:sldId id="256" r:id="rId2"/>
    <p:sldId id="390" r:id="rId3"/>
    <p:sldId id="347" r:id="rId4"/>
    <p:sldId id="352" r:id="rId5"/>
    <p:sldId id="257" r:id="rId6"/>
    <p:sldId id="383" r:id="rId7"/>
    <p:sldId id="329" r:id="rId8"/>
    <p:sldId id="380" r:id="rId9"/>
    <p:sldId id="388" r:id="rId10"/>
    <p:sldId id="381" r:id="rId11"/>
    <p:sldId id="384" r:id="rId12"/>
    <p:sldId id="378" r:id="rId13"/>
    <p:sldId id="300" r:id="rId14"/>
    <p:sldId id="270" r:id="rId15"/>
    <p:sldId id="364" r:id="rId16"/>
    <p:sldId id="365" r:id="rId17"/>
    <p:sldId id="366" r:id="rId18"/>
    <p:sldId id="367" r:id="rId19"/>
    <p:sldId id="368" r:id="rId20"/>
    <p:sldId id="369" r:id="rId21"/>
    <p:sldId id="370" r:id="rId22"/>
    <p:sldId id="371" r:id="rId23"/>
    <p:sldId id="372" r:id="rId24"/>
    <p:sldId id="373" r:id="rId25"/>
    <p:sldId id="374" r:id="rId26"/>
    <p:sldId id="392" r:id="rId27"/>
    <p:sldId id="375" r:id="rId28"/>
    <p:sldId id="328" r:id="rId29"/>
    <p:sldId id="330" r:id="rId30"/>
    <p:sldId id="304" r:id="rId31"/>
    <p:sldId id="307" r:id="rId32"/>
    <p:sldId id="309" r:id="rId33"/>
    <p:sldId id="331" r:id="rId34"/>
    <p:sldId id="258" r:id="rId35"/>
    <p:sldId id="310" r:id="rId36"/>
    <p:sldId id="303" r:id="rId37"/>
    <p:sldId id="302" r:id="rId38"/>
    <p:sldId id="385" r:id="rId39"/>
    <p:sldId id="354" r:id="rId40"/>
    <p:sldId id="360" r:id="rId41"/>
    <p:sldId id="386" r:id="rId42"/>
    <p:sldId id="387" r:id="rId43"/>
    <p:sldId id="362" r:id="rId44"/>
    <p:sldId id="363" r:id="rId45"/>
    <p:sldId id="324" r:id="rId46"/>
    <p:sldId id="293" r:id="rId47"/>
    <p:sldId id="393" r:id="rId48"/>
    <p:sldId id="277" r:id="rId49"/>
    <p:sldId id="280" r:id="rId50"/>
    <p:sldId id="292" r:id="rId51"/>
    <p:sldId id="262" r:id="rId52"/>
    <p:sldId id="266" r:id="rId53"/>
    <p:sldId id="263" r:id="rId54"/>
    <p:sldId id="281" r:id="rId55"/>
    <p:sldId id="389" r:id="rId5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6"/>
    <p:restoredTop sz="96376"/>
  </p:normalViewPr>
  <p:slideViewPr>
    <p:cSldViewPr snapToGrid="0">
      <p:cViewPr varScale="1">
        <p:scale>
          <a:sx n="115" d="100"/>
          <a:sy n="115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CDAA54-1975-3C4A-989D-1D530CA36F47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E30943C-FCE3-4B4C-B708-5E5D761A345E}">
      <dgm:prSet phldrT="[Text]"/>
      <dgm:spPr/>
      <dgm:t>
        <a:bodyPr/>
        <a:lstStyle/>
        <a:p>
          <a:r>
            <a:rPr lang="en-US" dirty="0" err="1"/>
            <a:t>İlgi</a:t>
          </a:r>
          <a:r>
            <a:rPr lang="en-US" dirty="0"/>
            <a:t> </a:t>
          </a:r>
          <a:r>
            <a:rPr lang="en-US" dirty="0" err="1"/>
            <a:t>alanları</a:t>
          </a:r>
          <a:endParaRPr lang="en-US" dirty="0"/>
        </a:p>
      </dgm:t>
    </dgm:pt>
    <dgm:pt modelId="{F6963579-5917-A74E-AC2F-1CC086B8E01E}" type="parTrans" cxnId="{5725EF20-391E-594E-A744-6A513B9AFD13}">
      <dgm:prSet/>
      <dgm:spPr/>
      <dgm:t>
        <a:bodyPr/>
        <a:lstStyle/>
        <a:p>
          <a:endParaRPr lang="en-US"/>
        </a:p>
      </dgm:t>
    </dgm:pt>
    <dgm:pt modelId="{86DC2633-8A8A-4945-8172-F5A6D5D91D10}" type="sibTrans" cxnId="{5725EF20-391E-594E-A744-6A513B9AFD13}">
      <dgm:prSet/>
      <dgm:spPr/>
      <dgm:t>
        <a:bodyPr/>
        <a:lstStyle/>
        <a:p>
          <a:endParaRPr lang="en-US"/>
        </a:p>
      </dgm:t>
    </dgm:pt>
    <dgm:pt modelId="{C51C50B5-5A4E-9F49-AA5A-EBA8B798EC86}">
      <dgm:prSet phldrT="[Text]"/>
      <dgm:spPr/>
      <dgm:t>
        <a:bodyPr/>
        <a:lstStyle/>
        <a:p>
          <a:r>
            <a:rPr lang="en-US" dirty="0"/>
            <a:t>Ev </a:t>
          </a:r>
          <a:r>
            <a:rPr lang="en-US" dirty="0" err="1"/>
            <a:t>ortamları</a:t>
          </a:r>
          <a:endParaRPr lang="en-US" dirty="0"/>
        </a:p>
      </dgm:t>
    </dgm:pt>
    <dgm:pt modelId="{86C54ABB-7F98-CF45-AB43-80F24E9B76E5}" type="parTrans" cxnId="{72A7C176-9FAF-4949-A000-928EDC64211D}">
      <dgm:prSet/>
      <dgm:spPr/>
      <dgm:t>
        <a:bodyPr/>
        <a:lstStyle/>
        <a:p>
          <a:endParaRPr lang="en-US"/>
        </a:p>
      </dgm:t>
    </dgm:pt>
    <dgm:pt modelId="{761D8BC9-A542-9741-8839-87A79C88C890}" type="sibTrans" cxnId="{72A7C176-9FAF-4949-A000-928EDC64211D}">
      <dgm:prSet/>
      <dgm:spPr/>
      <dgm:t>
        <a:bodyPr/>
        <a:lstStyle/>
        <a:p>
          <a:endParaRPr lang="en-US"/>
        </a:p>
      </dgm:t>
    </dgm:pt>
    <dgm:pt modelId="{6CF26629-3DB8-B84A-9623-EA8F42E18457}">
      <dgm:prSet phldrT="[Text]"/>
      <dgm:spPr/>
      <dgm:t>
        <a:bodyPr/>
        <a:lstStyle/>
        <a:p>
          <a:r>
            <a:rPr lang="en-US" dirty="0" err="1"/>
            <a:t>Arkadaşları</a:t>
          </a:r>
          <a:r>
            <a:rPr lang="en-US" dirty="0"/>
            <a:t> </a:t>
          </a:r>
          <a:r>
            <a:rPr lang="en-US" dirty="0" err="1"/>
            <a:t>ve</a:t>
          </a:r>
          <a:r>
            <a:rPr lang="en-US" dirty="0"/>
            <a:t> </a:t>
          </a:r>
          <a:r>
            <a:rPr lang="en-US" dirty="0" err="1"/>
            <a:t>sosyal</a:t>
          </a:r>
          <a:r>
            <a:rPr lang="en-US" dirty="0"/>
            <a:t> </a:t>
          </a:r>
          <a:r>
            <a:rPr lang="en-US" dirty="0" err="1"/>
            <a:t>ortamları</a:t>
          </a:r>
          <a:endParaRPr lang="en-US" dirty="0"/>
        </a:p>
      </dgm:t>
    </dgm:pt>
    <dgm:pt modelId="{0ECEAFF1-CFF7-304A-9F45-8701107E6283}" type="parTrans" cxnId="{7FA87167-0BC2-3944-92C4-1AED633C3766}">
      <dgm:prSet/>
      <dgm:spPr/>
      <dgm:t>
        <a:bodyPr/>
        <a:lstStyle/>
        <a:p>
          <a:endParaRPr lang="en-US"/>
        </a:p>
      </dgm:t>
    </dgm:pt>
    <dgm:pt modelId="{0AB527EC-5B30-AB40-9FE4-29886BFA4BFB}" type="sibTrans" cxnId="{7FA87167-0BC2-3944-92C4-1AED633C3766}">
      <dgm:prSet/>
      <dgm:spPr/>
      <dgm:t>
        <a:bodyPr/>
        <a:lstStyle/>
        <a:p>
          <a:endParaRPr lang="en-US"/>
        </a:p>
      </dgm:t>
    </dgm:pt>
    <dgm:pt modelId="{5FAB0958-EF9E-8249-BD7E-C3038DDCAC76}">
      <dgm:prSet phldrT="[Text]"/>
      <dgm:spPr/>
      <dgm:t>
        <a:bodyPr/>
        <a:lstStyle/>
        <a:p>
          <a:r>
            <a:rPr lang="en-US" dirty="0" err="1"/>
            <a:t>Çevrelerindeki</a:t>
          </a:r>
          <a:r>
            <a:rPr lang="en-US" dirty="0"/>
            <a:t> </a:t>
          </a:r>
          <a:r>
            <a:rPr lang="en-US" dirty="0" err="1"/>
            <a:t>kütüphaneler</a:t>
          </a:r>
          <a:r>
            <a:rPr lang="en-US" dirty="0"/>
            <a:t> </a:t>
          </a:r>
          <a:r>
            <a:rPr lang="en-US" dirty="0" err="1"/>
            <a:t>ve</a:t>
          </a:r>
          <a:r>
            <a:rPr lang="en-US" dirty="0"/>
            <a:t> </a:t>
          </a:r>
          <a:r>
            <a:rPr lang="en-US" dirty="0" err="1"/>
            <a:t>ziyaret</a:t>
          </a:r>
          <a:r>
            <a:rPr lang="en-US" dirty="0"/>
            <a:t> </a:t>
          </a:r>
          <a:r>
            <a:rPr lang="en-US" dirty="0" err="1"/>
            <a:t>sayıları</a:t>
          </a:r>
          <a:endParaRPr lang="en-US" dirty="0"/>
        </a:p>
      </dgm:t>
    </dgm:pt>
    <dgm:pt modelId="{20D9B5B4-FAE1-C740-B836-F06F040C5959}" type="parTrans" cxnId="{27B545E8-BAA9-C444-9BB0-E0B5E0CFD339}">
      <dgm:prSet/>
      <dgm:spPr/>
      <dgm:t>
        <a:bodyPr/>
        <a:lstStyle/>
        <a:p>
          <a:endParaRPr lang="en-US"/>
        </a:p>
      </dgm:t>
    </dgm:pt>
    <dgm:pt modelId="{EEDEE790-A214-2A47-921C-38E7D2098662}" type="sibTrans" cxnId="{27B545E8-BAA9-C444-9BB0-E0B5E0CFD339}">
      <dgm:prSet/>
      <dgm:spPr/>
      <dgm:t>
        <a:bodyPr/>
        <a:lstStyle/>
        <a:p>
          <a:endParaRPr lang="en-US"/>
        </a:p>
      </dgm:t>
    </dgm:pt>
    <dgm:pt modelId="{624F8F03-9276-E54C-AEC1-144CC9122F43}">
      <dgm:prSet phldrT="[Text]"/>
      <dgm:spPr/>
      <dgm:t>
        <a:bodyPr/>
        <a:lstStyle/>
        <a:p>
          <a:r>
            <a:rPr lang="en-US" dirty="0" err="1"/>
            <a:t>Sevdikleri</a:t>
          </a:r>
          <a:r>
            <a:rPr lang="en-US" dirty="0"/>
            <a:t> </a:t>
          </a:r>
          <a:r>
            <a:rPr lang="en-US" dirty="0" err="1"/>
            <a:t>kitap</a:t>
          </a:r>
          <a:r>
            <a:rPr lang="en-US" dirty="0"/>
            <a:t> </a:t>
          </a:r>
          <a:r>
            <a:rPr lang="en-US" dirty="0" err="1"/>
            <a:t>türleri</a:t>
          </a:r>
          <a:endParaRPr lang="en-US" dirty="0"/>
        </a:p>
      </dgm:t>
    </dgm:pt>
    <dgm:pt modelId="{7BEA0924-6FCD-384D-B085-B8BF73C47961}" type="parTrans" cxnId="{A465593E-331D-374B-A5F1-1C56F23C72DE}">
      <dgm:prSet/>
      <dgm:spPr/>
      <dgm:t>
        <a:bodyPr/>
        <a:lstStyle/>
        <a:p>
          <a:endParaRPr lang="en-US"/>
        </a:p>
      </dgm:t>
    </dgm:pt>
    <dgm:pt modelId="{2A6FDF68-AC03-FB4E-B99D-368114A709AA}" type="sibTrans" cxnId="{A465593E-331D-374B-A5F1-1C56F23C72DE}">
      <dgm:prSet/>
      <dgm:spPr/>
      <dgm:t>
        <a:bodyPr/>
        <a:lstStyle/>
        <a:p>
          <a:endParaRPr lang="en-US"/>
        </a:p>
      </dgm:t>
    </dgm:pt>
    <dgm:pt modelId="{FDC5EB66-F524-854E-82DF-96F895F581D1}" type="pres">
      <dgm:prSet presAssocID="{3CCDAA54-1975-3C4A-989D-1D530CA36F47}" presName="diagram" presStyleCnt="0">
        <dgm:presLayoutVars>
          <dgm:dir/>
          <dgm:resizeHandles val="exact"/>
        </dgm:presLayoutVars>
      </dgm:prSet>
      <dgm:spPr/>
    </dgm:pt>
    <dgm:pt modelId="{240AA3D3-C730-EB48-B823-9FED2F01B6A4}" type="pres">
      <dgm:prSet presAssocID="{2E30943C-FCE3-4B4C-B708-5E5D761A345E}" presName="node" presStyleLbl="node1" presStyleIdx="0" presStyleCnt="5">
        <dgm:presLayoutVars>
          <dgm:bulletEnabled val="1"/>
        </dgm:presLayoutVars>
      </dgm:prSet>
      <dgm:spPr/>
    </dgm:pt>
    <dgm:pt modelId="{8DCB57B9-AF72-7F4F-9DCE-CC247C9D6098}" type="pres">
      <dgm:prSet presAssocID="{86DC2633-8A8A-4945-8172-F5A6D5D91D10}" presName="sibTrans" presStyleCnt="0"/>
      <dgm:spPr/>
    </dgm:pt>
    <dgm:pt modelId="{FC7ECED1-A8DB-904F-9DE9-579CF00B6B8A}" type="pres">
      <dgm:prSet presAssocID="{C51C50B5-5A4E-9F49-AA5A-EBA8B798EC86}" presName="node" presStyleLbl="node1" presStyleIdx="1" presStyleCnt="5">
        <dgm:presLayoutVars>
          <dgm:bulletEnabled val="1"/>
        </dgm:presLayoutVars>
      </dgm:prSet>
      <dgm:spPr/>
    </dgm:pt>
    <dgm:pt modelId="{266EEF92-8547-FA40-A067-34495484A24A}" type="pres">
      <dgm:prSet presAssocID="{761D8BC9-A542-9741-8839-87A79C88C890}" presName="sibTrans" presStyleCnt="0"/>
      <dgm:spPr/>
    </dgm:pt>
    <dgm:pt modelId="{171310A2-C112-9B49-96C1-A27D9C19BF90}" type="pres">
      <dgm:prSet presAssocID="{6CF26629-3DB8-B84A-9623-EA8F42E18457}" presName="node" presStyleLbl="node1" presStyleIdx="2" presStyleCnt="5">
        <dgm:presLayoutVars>
          <dgm:bulletEnabled val="1"/>
        </dgm:presLayoutVars>
      </dgm:prSet>
      <dgm:spPr/>
    </dgm:pt>
    <dgm:pt modelId="{66DD2100-5A48-694D-A1B8-90462E7D0612}" type="pres">
      <dgm:prSet presAssocID="{0AB527EC-5B30-AB40-9FE4-29886BFA4BFB}" presName="sibTrans" presStyleCnt="0"/>
      <dgm:spPr/>
    </dgm:pt>
    <dgm:pt modelId="{4C68FED0-1701-4E40-8140-ACEF1CC5F7B5}" type="pres">
      <dgm:prSet presAssocID="{5FAB0958-EF9E-8249-BD7E-C3038DDCAC76}" presName="node" presStyleLbl="node1" presStyleIdx="3" presStyleCnt="5">
        <dgm:presLayoutVars>
          <dgm:bulletEnabled val="1"/>
        </dgm:presLayoutVars>
      </dgm:prSet>
      <dgm:spPr/>
    </dgm:pt>
    <dgm:pt modelId="{996C7014-84A0-FA45-8E86-D72AFAE5C28F}" type="pres">
      <dgm:prSet presAssocID="{EEDEE790-A214-2A47-921C-38E7D2098662}" presName="sibTrans" presStyleCnt="0"/>
      <dgm:spPr/>
    </dgm:pt>
    <dgm:pt modelId="{CFAA7C91-A860-E24A-848C-EAD7F91BEFA9}" type="pres">
      <dgm:prSet presAssocID="{624F8F03-9276-E54C-AEC1-144CC9122F43}" presName="node" presStyleLbl="node1" presStyleIdx="4" presStyleCnt="5">
        <dgm:presLayoutVars>
          <dgm:bulletEnabled val="1"/>
        </dgm:presLayoutVars>
      </dgm:prSet>
      <dgm:spPr/>
    </dgm:pt>
  </dgm:ptLst>
  <dgm:cxnLst>
    <dgm:cxn modelId="{5725EF20-391E-594E-A744-6A513B9AFD13}" srcId="{3CCDAA54-1975-3C4A-989D-1D530CA36F47}" destId="{2E30943C-FCE3-4B4C-B708-5E5D761A345E}" srcOrd="0" destOrd="0" parTransId="{F6963579-5917-A74E-AC2F-1CC086B8E01E}" sibTransId="{86DC2633-8A8A-4945-8172-F5A6D5D91D10}"/>
    <dgm:cxn modelId="{A465593E-331D-374B-A5F1-1C56F23C72DE}" srcId="{3CCDAA54-1975-3C4A-989D-1D530CA36F47}" destId="{624F8F03-9276-E54C-AEC1-144CC9122F43}" srcOrd="4" destOrd="0" parTransId="{7BEA0924-6FCD-384D-B085-B8BF73C47961}" sibTransId="{2A6FDF68-AC03-FB4E-B99D-368114A709AA}"/>
    <dgm:cxn modelId="{4199EC41-9ACF-C04F-BA85-81B2FC643CC0}" type="presOf" srcId="{6CF26629-3DB8-B84A-9623-EA8F42E18457}" destId="{171310A2-C112-9B49-96C1-A27D9C19BF90}" srcOrd="0" destOrd="0" presId="urn:microsoft.com/office/officeart/2005/8/layout/default"/>
    <dgm:cxn modelId="{112E1B63-6913-C245-9CB7-E6678E4E9ED1}" type="presOf" srcId="{5FAB0958-EF9E-8249-BD7E-C3038DDCAC76}" destId="{4C68FED0-1701-4E40-8140-ACEF1CC5F7B5}" srcOrd="0" destOrd="0" presId="urn:microsoft.com/office/officeart/2005/8/layout/default"/>
    <dgm:cxn modelId="{7FA87167-0BC2-3944-92C4-1AED633C3766}" srcId="{3CCDAA54-1975-3C4A-989D-1D530CA36F47}" destId="{6CF26629-3DB8-B84A-9623-EA8F42E18457}" srcOrd="2" destOrd="0" parTransId="{0ECEAFF1-CFF7-304A-9F45-8701107E6283}" sibTransId="{0AB527EC-5B30-AB40-9FE4-29886BFA4BFB}"/>
    <dgm:cxn modelId="{2608EA6A-489E-134E-987F-D4DBC232028A}" type="presOf" srcId="{2E30943C-FCE3-4B4C-B708-5E5D761A345E}" destId="{240AA3D3-C730-EB48-B823-9FED2F01B6A4}" srcOrd="0" destOrd="0" presId="urn:microsoft.com/office/officeart/2005/8/layout/default"/>
    <dgm:cxn modelId="{72A7C176-9FAF-4949-A000-928EDC64211D}" srcId="{3CCDAA54-1975-3C4A-989D-1D530CA36F47}" destId="{C51C50B5-5A4E-9F49-AA5A-EBA8B798EC86}" srcOrd="1" destOrd="0" parTransId="{86C54ABB-7F98-CF45-AB43-80F24E9B76E5}" sibTransId="{761D8BC9-A542-9741-8839-87A79C88C890}"/>
    <dgm:cxn modelId="{F71C0E9B-8E9D-714A-BA8F-7D861DE8B1BF}" type="presOf" srcId="{3CCDAA54-1975-3C4A-989D-1D530CA36F47}" destId="{FDC5EB66-F524-854E-82DF-96F895F581D1}" srcOrd="0" destOrd="0" presId="urn:microsoft.com/office/officeart/2005/8/layout/default"/>
    <dgm:cxn modelId="{8A76B1A3-93E2-BB40-83AE-6855C04D9174}" type="presOf" srcId="{624F8F03-9276-E54C-AEC1-144CC9122F43}" destId="{CFAA7C91-A860-E24A-848C-EAD7F91BEFA9}" srcOrd="0" destOrd="0" presId="urn:microsoft.com/office/officeart/2005/8/layout/default"/>
    <dgm:cxn modelId="{27B545E8-BAA9-C444-9BB0-E0B5E0CFD339}" srcId="{3CCDAA54-1975-3C4A-989D-1D530CA36F47}" destId="{5FAB0958-EF9E-8249-BD7E-C3038DDCAC76}" srcOrd="3" destOrd="0" parTransId="{20D9B5B4-FAE1-C740-B836-F06F040C5959}" sibTransId="{EEDEE790-A214-2A47-921C-38E7D2098662}"/>
    <dgm:cxn modelId="{CCAF9DED-82C3-F64E-ADCA-8E4BF1B17AFE}" type="presOf" srcId="{C51C50B5-5A4E-9F49-AA5A-EBA8B798EC86}" destId="{FC7ECED1-A8DB-904F-9DE9-579CF00B6B8A}" srcOrd="0" destOrd="0" presId="urn:microsoft.com/office/officeart/2005/8/layout/default"/>
    <dgm:cxn modelId="{2E7676C8-ECC6-B940-9450-0D43A44043C6}" type="presParOf" srcId="{FDC5EB66-F524-854E-82DF-96F895F581D1}" destId="{240AA3D3-C730-EB48-B823-9FED2F01B6A4}" srcOrd="0" destOrd="0" presId="urn:microsoft.com/office/officeart/2005/8/layout/default"/>
    <dgm:cxn modelId="{1F182B42-566D-E44B-8998-0536BDF9B398}" type="presParOf" srcId="{FDC5EB66-F524-854E-82DF-96F895F581D1}" destId="{8DCB57B9-AF72-7F4F-9DCE-CC247C9D6098}" srcOrd="1" destOrd="0" presId="urn:microsoft.com/office/officeart/2005/8/layout/default"/>
    <dgm:cxn modelId="{04C231C8-10A9-F543-A722-F123862A8987}" type="presParOf" srcId="{FDC5EB66-F524-854E-82DF-96F895F581D1}" destId="{FC7ECED1-A8DB-904F-9DE9-579CF00B6B8A}" srcOrd="2" destOrd="0" presId="urn:microsoft.com/office/officeart/2005/8/layout/default"/>
    <dgm:cxn modelId="{7E10F014-ACB8-5F41-8CD1-E1649A235D14}" type="presParOf" srcId="{FDC5EB66-F524-854E-82DF-96F895F581D1}" destId="{266EEF92-8547-FA40-A067-34495484A24A}" srcOrd="3" destOrd="0" presId="urn:microsoft.com/office/officeart/2005/8/layout/default"/>
    <dgm:cxn modelId="{51CD3C11-8405-D643-A014-79191E5633EB}" type="presParOf" srcId="{FDC5EB66-F524-854E-82DF-96F895F581D1}" destId="{171310A2-C112-9B49-96C1-A27D9C19BF90}" srcOrd="4" destOrd="0" presId="urn:microsoft.com/office/officeart/2005/8/layout/default"/>
    <dgm:cxn modelId="{3B0230A3-1931-2446-B485-5D9E9D9C0790}" type="presParOf" srcId="{FDC5EB66-F524-854E-82DF-96F895F581D1}" destId="{66DD2100-5A48-694D-A1B8-90462E7D0612}" srcOrd="5" destOrd="0" presId="urn:microsoft.com/office/officeart/2005/8/layout/default"/>
    <dgm:cxn modelId="{2088D918-916A-E049-AED1-639CF4BCB345}" type="presParOf" srcId="{FDC5EB66-F524-854E-82DF-96F895F581D1}" destId="{4C68FED0-1701-4E40-8140-ACEF1CC5F7B5}" srcOrd="6" destOrd="0" presId="urn:microsoft.com/office/officeart/2005/8/layout/default"/>
    <dgm:cxn modelId="{1AF6C3CE-316D-3C42-AE2C-28202C9EF7F0}" type="presParOf" srcId="{FDC5EB66-F524-854E-82DF-96F895F581D1}" destId="{996C7014-84A0-FA45-8E86-D72AFAE5C28F}" srcOrd="7" destOrd="0" presId="urn:microsoft.com/office/officeart/2005/8/layout/default"/>
    <dgm:cxn modelId="{1264442F-A759-3242-9D27-E3C9AEBD4F08}" type="presParOf" srcId="{FDC5EB66-F524-854E-82DF-96F895F581D1}" destId="{CFAA7C91-A860-E24A-848C-EAD7F91BEFA9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51E4C4-785A-D84C-8632-E8BE12052AAA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32976D7-9F03-2447-9507-13872C028918}">
      <dgm:prSet phldrT="[Text]"/>
      <dgm:spPr/>
      <dgm:t>
        <a:bodyPr/>
        <a:lstStyle/>
        <a:p>
          <a:r>
            <a:rPr lang="en-US" dirty="0" err="1"/>
            <a:t>Parmak</a:t>
          </a:r>
          <a:r>
            <a:rPr lang="en-US" dirty="0"/>
            <a:t> </a:t>
          </a:r>
          <a:r>
            <a:rPr lang="en-US" dirty="0" err="1"/>
            <a:t>kukla</a:t>
          </a:r>
          <a:endParaRPr lang="en-US" dirty="0"/>
        </a:p>
      </dgm:t>
    </dgm:pt>
    <dgm:pt modelId="{73AA1A23-1B29-EB4D-95F6-E0A8F7188706}" type="parTrans" cxnId="{CA313E30-FFE9-3442-A381-0DA826611963}">
      <dgm:prSet/>
      <dgm:spPr/>
      <dgm:t>
        <a:bodyPr/>
        <a:lstStyle/>
        <a:p>
          <a:endParaRPr lang="en-US"/>
        </a:p>
      </dgm:t>
    </dgm:pt>
    <dgm:pt modelId="{8D89DEBA-80BA-FF48-93A9-E1C336929A5D}" type="sibTrans" cxnId="{CA313E30-FFE9-3442-A381-0DA826611963}">
      <dgm:prSet/>
      <dgm:spPr/>
      <dgm:t>
        <a:bodyPr/>
        <a:lstStyle/>
        <a:p>
          <a:endParaRPr lang="en-US"/>
        </a:p>
      </dgm:t>
    </dgm:pt>
    <dgm:pt modelId="{C79097DF-F991-5C47-AB55-EB99283C15D3}">
      <dgm:prSet phldrT="[Text]"/>
      <dgm:spPr/>
      <dgm:t>
        <a:bodyPr/>
        <a:lstStyle/>
        <a:p>
          <a:r>
            <a:rPr lang="en-US" dirty="0" err="1"/>
            <a:t>Eldiven</a:t>
          </a:r>
          <a:r>
            <a:rPr lang="en-US" dirty="0"/>
            <a:t> </a:t>
          </a:r>
          <a:r>
            <a:rPr lang="en-US" dirty="0" err="1"/>
            <a:t>kukla</a:t>
          </a:r>
          <a:endParaRPr lang="en-US" dirty="0"/>
        </a:p>
      </dgm:t>
    </dgm:pt>
    <dgm:pt modelId="{C7481C09-C3F2-C04C-8115-D2FFA7F27991}" type="parTrans" cxnId="{D40E887E-42A9-6E4E-A948-8485D1EBD0C4}">
      <dgm:prSet/>
      <dgm:spPr/>
      <dgm:t>
        <a:bodyPr/>
        <a:lstStyle/>
        <a:p>
          <a:endParaRPr lang="en-US"/>
        </a:p>
      </dgm:t>
    </dgm:pt>
    <dgm:pt modelId="{CFEC66A7-45E4-1D40-9D1B-5E9B02A2FE2B}" type="sibTrans" cxnId="{D40E887E-42A9-6E4E-A948-8485D1EBD0C4}">
      <dgm:prSet/>
      <dgm:spPr/>
      <dgm:t>
        <a:bodyPr/>
        <a:lstStyle/>
        <a:p>
          <a:endParaRPr lang="en-US"/>
        </a:p>
      </dgm:t>
    </dgm:pt>
    <dgm:pt modelId="{8376FD84-561F-6044-8288-F8A12384F29C}">
      <dgm:prSet phldrT="[Text]"/>
      <dgm:spPr/>
      <dgm:t>
        <a:bodyPr/>
        <a:lstStyle/>
        <a:p>
          <a:r>
            <a:rPr lang="en-US" dirty="0" err="1"/>
            <a:t>Çubuk</a:t>
          </a:r>
          <a:r>
            <a:rPr lang="en-US" dirty="0"/>
            <a:t> </a:t>
          </a:r>
          <a:r>
            <a:rPr lang="en-US" dirty="0" err="1"/>
            <a:t>kukla</a:t>
          </a:r>
          <a:endParaRPr lang="en-US" dirty="0"/>
        </a:p>
      </dgm:t>
    </dgm:pt>
    <dgm:pt modelId="{BC80CE35-2D6B-E943-840A-3D95D8D03AB2}" type="parTrans" cxnId="{B6F4F11D-EF3F-234D-96F9-402610DDF6B1}">
      <dgm:prSet/>
      <dgm:spPr/>
      <dgm:t>
        <a:bodyPr/>
        <a:lstStyle/>
        <a:p>
          <a:endParaRPr lang="en-US"/>
        </a:p>
      </dgm:t>
    </dgm:pt>
    <dgm:pt modelId="{DFF11C39-063C-D245-BEDC-191E1BC2B0C3}" type="sibTrans" cxnId="{B6F4F11D-EF3F-234D-96F9-402610DDF6B1}">
      <dgm:prSet/>
      <dgm:spPr/>
      <dgm:t>
        <a:bodyPr/>
        <a:lstStyle/>
        <a:p>
          <a:endParaRPr lang="en-US"/>
        </a:p>
      </dgm:t>
    </dgm:pt>
    <dgm:pt modelId="{B3C482A1-A0DD-2649-A034-6F962D0CEA47}">
      <dgm:prSet phldrT="[Text]"/>
      <dgm:spPr/>
      <dgm:t>
        <a:bodyPr/>
        <a:lstStyle/>
        <a:p>
          <a:r>
            <a:rPr lang="en-US" dirty="0" err="1"/>
            <a:t>Çorap</a:t>
          </a:r>
          <a:r>
            <a:rPr lang="en-US" dirty="0"/>
            <a:t> </a:t>
          </a:r>
          <a:r>
            <a:rPr lang="en-US" dirty="0" err="1"/>
            <a:t>kukla</a:t>
          </a:r>
          <a:endParaRPr lang="en-US" dirty="0"/>
        </a:p>
      </dgm:t>
    </dgm:pt>
    <dgm:pt modelId="{6D64DBB2-BA51-D741-AA34-CE24A74AA5F5}" type="parTrans" cxnId="{0E8B617F-D4AB-1B41-8CFB-66F528FD344F}">
      <dgm:prSet/>
      <dgm:spPr/>
      <dgm:t>
        <a:bodyPr/>
        <a:lstStyle/>
        <a:p>
          <a:endParaRPr lang="en-US"/>
        </a:p>
      </dgm:t>
    </dgm:pt>
    <dgm:pt modelId="{586C7D7B-5594-D545-95C4-31362AF1A100}" type="sibTrans" cxnId="{0E8B617F-D4AB-1B41-8CFB-66F528FD344F}">
      <dgm:prSet/>
      <dgm:spPr/>
      <dgm:t>
        <a:bodyPr/>
        <a:lstStyle/>
        <a:p>
          <a:endParaRPr lang="en-US"/>
        </a:p>
      </dgm:t>
    </dgm:pt>
    <dgm:pt modelId="{F15299BE-2D51-0644-970E-25C74F6ED6E5}">
      <dgm:prSet phldrT="[Text]"/>
      <dgm:spPr/>
      <dgm:t>
        <a:bodyPr/>
        <a:lstStyle/>
        <a:p>
          <a:r>
            <a:rPr lang="en-US" dirty="0" err="1"/>
            <a:t>Kağıt</a:t>
          </a:r>
          <a:r>
            <a:rPr lang="en-US" dirty="0"/>
            <a:t> </a:t>
          </a:r>
          <a:r>
            <a:rPr lang="en-US" dirty="0" err="1"/>
            <a:t>rulo</a:t>
          </a:r>
          <a:r>
            <a:rPr lang="en-US" dirty="0"/>
            <a:t> </a:t>
          </a:r>
          <a:r>
            <a:rPr lang="en-US" dirty="0" err="1"/>
            <a:t>kukla</a:t>
          </a:r>
          <a:endParaRPr lang="en-US" dirty="0"/>
        </a:p>
      </dgm:t>
    </dgm:pt>
    <dgm:pt modelId="{C34193B8-1DD2-8444-874E-08040FB21939}" type="parTrans" cxnId="{2EEFF49A-EC6D-A744-9607-10B9B881DF4A}">
      <dgm:prSet/>
      <dgm:spPr/>
      <dgm:t>
        <a:bodyPr/>
        <a:lstStyle/>
        <a:p>
          <a:endParaRPr lang="en-US"/>
        </a:p>
      </dgm:t>
    </dgm:pt>
    <dgm:pt modelId="{116FDAF2-D2FC-3D40-B2CF-C524A98863C3}" type="sibTrans" cxnId="{2EEFF49A-EC6D-A744-9607-10B9B881DF4A}">
      <dgm:prSet/>
      <dgm:spPr/>
      <dgm:t>
        <a:bodyPr/>
        <a:lstStyle/>
        <a:p>
          <a:endParaRPr lang="en-US"/>
        </a:p>
      </dgm:t>
    </dgm:pt>
    <dgm:pt modelId="{F6EC97A6-4D89-EC41-8799-74A498A0DFAC}">
      <dgm:prSet/>
      <dgm:spPr/>
      <dgm:t>
        <a:bodyPr/>
        <a:lstStyle/>
        <a:p>
          <a:r>
            <a:rPr lang="en-US" dirty="0" err="1"/>
            <a:t>Poşet</a:t>
          </a:r>
          <a:r>
            <a:rPr lang="en-US" dirty="0"/>
            <a:t> </a:t>
          </a:r>
          <a:r>
            <a:rPr lang="en-US" dirty="0" err="1"/>
            <a:t>kukla</a:t>
          </a:r>
          <a:endParaRPr lang="en-US" dirty="0"/>
        </a:p>
      </dgm:t>
    </dgm:pt>
    <dgm:pt modelId="{177381EB-EDBA-6C44-8089-BF629AA8483F}" type="parTrans" cxnId="{CEE432EA-D346-944E-B205-71FE776071D7}">
      <dgm:prSet/>
      <dgm:spPr/>
      <dgm:t>
        <a:bodyPr/>
        <a:lstStyle/>
        <a:p>
          <a:endParaRPr lang="en-US"/>
        </a:p>
      </dgm:t>
    </dgm:pt>
    <dgm:pt modelId="{EAE32304-4B1C-1C4E-A538-BA85D709E2D0}" type="sibTrans" cxnId="{CEE432EA-D346-944E-B205-71FE776071D7}">
      <dgm:prSet/>
      <dgm:spPr/>
      <dgm:t>
        <a:bodyPr/>
        <a:lstStyle/>
        <a:p>
          <a:endParaRPr lang="en-US"/>
        </a:p>
      </dgm:t>
    </dgm:pt>
    <dgm:pt modelId="{571085CA-2B2B-7B4E-8935-E13E1F3B4FEC}" type="pres">
      <dgm:prSet presAssocID="{BF51E4C4-785A-D84C-8632-E8BE12052AAA}" presName="diagram" presStyleCnt="0">
        <dgm:presLayoutVars>
          <dgm:dir/>
          <dgm:resizeHandles val="exact"/>
        </dgm:presLayoutVars>
      </dgm:prSet>
      <dgm:spPr/>
    </dgm:pt>
    <dgm:pt modelId="{F2A599C2-11FB-7240-ABEC-DB4DF1DB0360}" type="pres">
      <dgm:prSet presAssocID="{832976D7-9F03-2447-9507-13872C028918}" presName="node" presStyleLbl="node1" presStyleIdx="0" presStyleCnt="6">
        <dgm:presLayoutVars>
          <dgm:bulletEnabled val="1"/>
        </dgm:presLayoutVars>
      </dgm:prSet>
      <dgm:spPr/>
    </dgm:pt>
    <dgm:pt modelId="{A800D6FB-6736-BB44-87F8-EDAD17C8EC40}" type="pres">
      <dgm:prSet presAssocID="{8D89DEBA-80BA-FF48-93A9-E1C336929A5D}" presName="sibTrans" presStyleCnt="0"/>
      <dgm:spPr/>
    </dgm:pt>
    <dgm:pt modelId="{A9239818-37CF-E047-AD00-C61E2F53E4DF}" type="pres">
      <dgm:prSet presAssocID="{C79097DF-F991-5C47-AB55-EB99283C15D3}" presName="node" presStyleLbl="node1" presStyleIdx="1" presStyleCnt="6">
        <dgm:presLayoutVars>
          <dgm:bulletEnabled val="1"/>
        </dgm:presLayoutVars>
      </dgm:prSet>
      <dgm:spPr/>
    </dgm:pt>
    <dgm:pt modelId="{968B8848-70A3-F448-AA77-CCF79F14C4FF}" type="pres">
      <dgm:prSet presAssocID="{CFEC66A7-45E4-1D40-9D1B-5E9B02A2FE2B}" presName="sibTrans" presStyleCnt="0"/>
      <dgm:spPr/>
    </dgm:pt>
    <dgm:pt modelId="{D6D9FE66-33F6-374F-BA65-EE7E8166C0B9}" type="pres">
      <dgm:prSet presAssocID="{8376FD84-561F-6044-8288-F8A12384F29C}" presName="node" presStyleLbl="node1" presStyleIdx="2" presStyleCnt="6">
        <dgm:presLayoutVars>
          <dgm:bulletEnabled val="1"/>
        </dgm:presLayoutVars>
      </dgm:prSet>
      <dgm:spPr/>
    </dgm:pt>
    <dgm:pt modelId="{89D53840-D848-6547-92E4-38193C66F7A5}" type="pres">
      <dgm:prSet presAssocID="{DFF11C39-063C-D245-BEDC-191E1BC2B0C3}" presName="sibTrans" presStyleCnt="0"/>
      <dgm:spPr/>
    </dgm:pt>
    <dgm:pt modelId="{0D180D88-5901-6047-B877-BE86E45BA2A7}" type="pres">
      <dgm:prSet presAssocID="{B3C482A1-A0DD-2649-A034-6F962D0CEA47}" presName="node" presStyleLbl="node1" presStyleIdx="3" presStyleCnt="6">
        <dgm:presLayoutVars>
          <dgm:bulletEnabled val="1"/>
        </dgm:presLayoutVars>
      </dgm:prSet>
      <dgm:spPr/>
    </dgm:pt>
    <dgm:pt modelId="{1424CB23-7CD2-ED41-86EB-59C646B6D6ED}" type="pres">
      <dgm:prSet presAssocID="{586C7D7B-5594-D545-95C4-31362AF1A100}" presName="sibTrans" presStyleCnt="0"/>
      <dgm:spPr/>
    </dgm:pt>
    <dgm:pt modelId="{6707C7B0-F45C-5C4A-88FE-7D9790B3F39F}" type="pres">
      <dgm:prSet presAssocID="{F15299BE-2D51-0644-970E-25C74F6ED6E5}" presName="node" presStyleLbl="node1" presStyleIdx="4" presStyleCnt="6">
        <dgm:presLayoutVars>
          <dgm:bulletEnabled val="1"/>
        </dgm:presLayoutVars>
      </dgm:prSet>
      <dgm:spPr/>
    </dgm:pt>
    <dgm:pt modelId="{FB84BA07-6EDB-D548-8075-A032E0137714}" type="pres">
      <dgm:prSet presAssocID="{116FDAF2-D2FC-3D40-B2CF-C524A98863C3}" presName="sibTrans" presStyleCnt="0"/>
      <dgm:spPr/>
    </dgm:pt>
    <dgm:pt modelId="{7105052A-D6F4-FB49-BF9D-54EA771D7562}" type="pres">
      <dgm:prSet presAssocID="{F6EC97A6-4D89-EC41-8799-74A498A0DFAC}" presName="node" presStyleLbl="node1" presStyleIdx="5" presStyleCnt="6">
        <dgm:presLayoutVars>
          <dgm:bulletEnabled val="1"/>
        </dgm:presLayoutVars>
      </dgm:prSet>
      <dgm:spPr/>
    </dgm:pt>
  </dgm:ptLst>
  <dgm:cxnLst>
    <dgm:cxn modelId="{B6F4F11D-EF3F-234D-96F9-402610DDF6B1}" srcId="{BF51E4C4-785A-D84C-8632-E8BE12052AAA}" destId="{8376FD84-561F-6044-8288-F8A12384F29C}" srcOrd="2" destOrd="0" parTransId="{BC80CE35-2D6B-E943-840A-3D95D8D03AB2}" sibTransId="{DFF11C39-063C-D245-BEDC-191E1BC2B0C3}"/>
    <dgm:cxn modelId="{9F8D0C1F-DDB7-9D4B-AAE2-301F8C5C30CA}" type="presOf" srcId="{F6EC97A6-4D89-EC41-8799-74A498A0DFAC}" destId="{7105052A-D6F4-FB49-BF9D-54EA771D7562}" srcOrd="0" destOrd="0" presId="urn:microsoft.com/office/officeart/2005/8/layout/default"/>
    <dgm:cxn modelId="{CA313E30-FFE9-3442-A381-0DA826611963}" srcId="{BF51E4C4-785A-D84C-8632-E8BE12052AAA}" destId="{832976D7-9F03-2447-9507-13872C028918}" srcOrd="0" destOrd="0" parTransId="{73AA1A23-1B29-EB4D-95F6-E0A8F7188706}" sibTransId="{8D89DEBA-80BA-FF48-93A9-E1C336929A5D}"/>
    <dgm:cxn modelId="{E109D964-6F93-064A-AB73-DF7352050EC1}" type="presOf" srcId="{BF51E4C4-785A-D84C-8632-E8BE12052AAA}" destId="{571085CA-2B2B-7B4E-8935-E13E1F3B4FEC}" srcOrd="0" destOrd="0" presId="urn:microsoft.com/office/officeart/2005/8/layout/default"/>
    <dgm:cxn modelId="{6E01F667-72DB-6B44-8379-19B78904632D}" type="presOf" srcId="{8376FD84-561F-6044-8288-F8A12384F29C}" destId="{D6D9FE66-33F6-374F-BA65-EE7E8166C0B9}" srcOrd="0" destOrd="0" presId="urn:microsoft.com/office/officeart/2005/8/layout/default"/>
    <dgm:cxn modelId="{D40E887E-42A9-6E4E-A948-8485D1EBD0C4}" srcId="{BF51E4C4-785A-D84C-8632-E8BE12052AAA}" destId="{C79097DF-F991-5C47-AB55-EB99283C15D3}" srcOrd="1" destOrd="0" parTransId="{C7481C09-C3F2-C04C-8115-D2FFA7F27991}" sibTransId="{CFEC66A7-45E4-1D40-9D1B-5E9B02A2FE2B}"/>
    <dgm:cxn modelId="{0E8B617F-D4AB-1B41-8CFB-66F528FD344F}" srcId="{BF51E4C4-785A-D84C-8632-E8BE12052AAA}" destId="{B3C482A1-A0DD-2649-A034-6F962D0CEA47}" srcOrd="3" destOrd="0" parTransId="{6D64DBB2-BA51-D741-AA34-CE24A74AA5F5}" sibTransId="{586C7D7B-5594-D545-95C4-31362AF1A100}"/>
    <dgm:cxn modelId="{BA543D82-1AEC-8E49-BFEC-7AAFC67A9E24}" type="presOf" srcId="{C79097DF-F991-5C47-AB55-EB99283C15D3}" destId="{A9239818-37CF-E047-AD00-C61E2F53E4DF}" srcOrd="0" destOrd="0" presId="urn:microsoft.com/office/officeart/2005/8/layout/default"/>
    <dgm:cxn modelId="{2EEFF49A-EC6D-A744-9607-10B9B881DF4A}" srcId="{BF51E4C4-785A-D84C-8632-E8BE12052AAA}" destId="{F15299BE-2D51-0644-970E-25C74F6ED6E5}" srcOrd="4" destOrd="0" parTransId="{C34193B8-1DD2-8444-874E-08040FB21939}" sibTransId="{116FDAF2-D2FC-3D40-B2CF-C524A98863C3}"/>
    <dgm:cxn modelId="{FFE2BAE0-4B01-464D-B34A-01DC15AD7F98}" type="presOf" srcId="{832976D7-9F03-2447-9507-13872C028918}" destId="{F2A599C2-11FB-7240-ABEC-DB4DF1DB0360}" srcOrd="0" destOrd="0" presId="urn:microsoft.com/office/officeart/2005/8/layout/default"/>
    <dgm:cxn modelId="{CEE432EA-D346-944E-B205-71FE776071D7}" srcId="{BF51E4C4-785A-D84C-8632-E8BE12052AAA}" destId="{F6EC97A6-4D89-EC41-8799-74A498A0DFAC}" srcOrd="5" destOrd="0" parTransId="{177381EB-EDBA-6C44-8089-BF629AA8483F}" sibTransId="{EAE32304-4B1C-1C4E-A538-BA85D709E2D0}"/>
    <dgm:cxn modelId="{017542F0-7E2F-7C48-8E75-5A2D379DAEBF}" type="presOf" srcId="{B3C482A1-A0DD-2649-A034-6F962D0CEA47}" destId="{0D180D88-5901-6047-B877-BE86E45BA2A7}" srcOrd="0" destOrd="0" presId="urn:microsoft.com/office/officeart/2005/8/layout/default"/>
    <dgm:cxn modelId="{523A8AF8-DBC2-1746-9F11-10FC5CFEA5CF}" type="presOf" srcId="{F15299BE-2D51-0644-970E-25C74F6ED6E5}" destId="{6707C7B0-F45C-5C4A-88FE-7D9790B3F39F}" srcOrd="0" destOrd="0" presId="urn:microsoft.com/office/officeart/2005/8/layout/default"/>
    <dgm:cxn modelId="{9DF28773-4A5D-9D46-AAC2-CE75085D718C}" type="presParOf" srcId="{571085CA-2B2B-7B4E-8935-E13E1F3B4FEC}" destId="{F2A599C2-11FB-7240-ABEC-DB4DF1DB0360}" srcOrd="0" destOrd="0" presId="urn:microsoft.com/office/officeart/2005/8/layout/default"/>
    <dgm:cxn modelId="{12EEF9CA-877D-3447-8575-DB01861D5045}" type="presParOf" srcId="{571085CA-2B2B-7B4E-8935-E13E1F3B4FEC}" destId="{A800D6FB-6736-BB44-87F8-EDAD17C8EC40}" srcOrd="1" destOrd="0" presId="urn:microsoft.com/office/officeart/2005/8/layout/default"/>
    <dgm:cxn modelId="{3DA4829D-5605-C64C-8774-AFBDD4066F31}" type="presParOf" srcId="{571085CA-2B2B-7B4E-8935-E13E1F3B4FEC}" destId="{A9239818-37CF-E047-AD00-C61E2F53E4DF}" srcOrd="2" destOrd="0" presId="urn:microsoft.com/office/officeart/2005/8/layout/default"/>
    <dgm:cxn modelId="{21C68401-DA76-F249-AC89-68DD4F01E4A9}" type="presParOf" srcId="{571085CA-2B2B-7B4E-8935-E13E1F3B4FEC}" destId="{968B8848-70A3-F448-AA77-CCF79F14C4FF}" srcOrd="3" destOrd="0" presId="urn:microsoft.com/office/officeart/2005/8/layout/default"/>
    <dgm:cxn modelId="{ACEBA239-2F18-F141-BDDC-B449A921B9B5}" type="presParOf" srcId="{571085CA-2B2B-7B4E-8935-E13E1F3B4FEC}" destId="{D6D9FE66-33F6-374F-BA65-EE7E8166C0B9}" srcOrd="4" destOrd="0" presId="urn:microsoft.com/office/officeart/2005/8/layout/default"/>
    <dgm:cxn modelId="{17B3F81A-2C36-F845-BC55-4569D1F01C38}" type="presParOf" srcId="{571085CA-2B2B-7B4E-8935-E13E1F3B4FEC}" destId="{89D53840-D848-6547-92E4-38193C66F7A5}" srcOrd="5" destOrd="0" presId="urn:microsoft.com/office/officeart/2005/8/layout/default"/>
    <dgm:cxn modelId="{67631106-5838-9643-BA4E-6951F434BC35}" type="presParOf" srcId="{571085CA-2B2B-7B4E-8935-E13E1F3B4FEC}" destId="{0D180D88-5901-6047-B877-BE86E45BA2A7}" srcOrd="6" destOrd="0" presId="urn:microsoft.com/office/officeart/2005/8/layout/default"/>
    <dgm:cxn modelId="{E700C2F1-C910-404B-B273-EC58F6CFE77C}" type="presParOf" srcId="{571085CA-2B2B-7B4E-8935-E13E1F3B4FEC}" destId="{1424CB23-7CD2-ED41-86EB-59C646B6D6ED}" srcOrd="7" destOrd="0" presId="urn:microsoft.com/office/officeart/2005/8/layout/default"/>
    <dgm:cxn modelId="{40F09B2E-AA83-7643-9D03-2C9B13EF6AC2}" type="presParOf" srcId="{571085CA-2B2B-7B4E-8935-E13E1F3B4FEC}" destId="{6707C7B0-F45C-5C4A-88FE-7D9790B3F39F}" srcOrd="8" destOrd="0" presId="urn:microsoft.com/office/officeart/2005/8/layout/default"/>
    <dgm:cxn modelId="{B1EB9A20-A534-AA4E-A24D-ECBB91E04C6E}" type="presParOf" srcId="{571085CA-2B2B-7B4E-8935-E13E1F3B4FEC}" destId="{FB84BA07-6EDB-D548-8075-A032E0137714}" srcOrd="9" destOrd="0" presId="urn:microsoft.com/office/officeart/2005/8/layout/default"/>
    <dgm:cxn modelId="{26944EDF-490C-DE4E-9DE4-0F13E659CE34}" type="presParOf" srcId="{571085CA-2B2B-7B4E-8935-E13E1F3B4FEC}" destId="{7105052A-D6F4-FB49-BF9D-54EA771D756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789782-7233-44A9-A2AE-D8F092F9ED8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1D8D37-0139-4B66-B9D1-0F6A5D43910F}">
      <dgm:prSet/>
      <dgm:spPr/>
      <dgm:t>
        <a:bodyPr/>
        <a:lstStyle/>
        <a:p>
          <a:r>
            <a:rPr lang="tr-TR" b="1"/>
            <a:t>Kişisel Hikayeler (</a:t>
          </a:r>
          <a:r>
            <a:rPr lang="en-US" b="1"/>
            <a:t>Personal Stories</a:t>
          </a:r>
          <a:r>
            <a:rPr lang="tr-TR" b="1"/>
            <a:t>):</a:t>
          </a:r>
          <a:r>
            <a:rPr lang="tr-TR"/>
            <a:t> Aile içinde anlatılan, bir aile üyesinin maceralarını konu alan, anlatıcının bir olayı yaşadığı ancak dinleyicinin yaşamadığı hikayeler</a:t>
          </a:r>
          <a:endParaRPr lang="en-US"/>
        </a:p>
      </dgm:t>
    </dgm:pt>
    <dgm:pt modelId="{301547E6-7BBF-4B2C-9622-345F136C482D}" type="parTrans" cxnId="{9A3762BE-8E88-4313-ADD2-E2C7478C2678}">
      <dgm:prSet/>
      <dgm:spPr/>
      <dgm:t>
        <a:bodyPr/>
        <a:lstStyle/>
        <a:p>
          <a:endParaRPr lang="en-US"/>
        </a:p>
      </dgm:t>
    </dgm:pt>
    <dgm:pt modelId="{71695B54-64EC-47C7-A127-955578FB7F87}" type="sibTrans" cxnId="{9A3762BE-8E88-4313-ADD2-E2C7478C2678}">
      <dgm:prSet/>
      <dgm:spPr/>
      <dgm:t>
        <a:bodyPr/>
        <a:lstStyle/>
        <a:p>
          <a:endParaRPr lang="en-US"/>
        </a:p>
      </dgm:t>
    </dgm:pt>
    <dgm:pt modelId="{0623F86A-861C-4347-ADBC-4BBA1EC76870}">
      <dgm:prSet/>
      <dgm:spPr/>
      <dgm:t>
        <a:bodyPr/>
        <a:lstStyle/>
        <a:p>
          <a:r>
            <a:rPr lang="tr-TR" b="1" dirty="0"/>
            <a:t>Paylaşılan Aile Hikayeleri (</a:t>
          </a:r>
          <a:r>
            <a:rPr lang="en-US" b="1" dirty="0"/>
            <a:t>Shared Family Stories</a:t>
          </a:r>
          <a:r>
            <a:rPr lang="tr-TR" b="1" dirty="0"/>
            <a:t>):</a:t>
          </a:r>
          <a:r>
            <a:rPr lang="tr-TR" dirty="0"/>
            <a:t> Birden fazla aile üyesinin aynı olayı yaşadığı ve birlikte hatırlanan hikayeler</a:t>
          </a:r>
          <a:endParaRPr lang="en-US" dirty="0"/>
        </a:p>
      </dgm:t>
    </dgm:pt>
    <dgm:pt modelId="{97751302-B339-473F-AA1D-BAC9606C56CA}" type="parTrans" cxnId="{C4AFF15C-E71E-4843-9466-0CA8A2A5274C}">
      <dgm:prSet/>
      <dgm:spPr/>
      <dgm:t>
        <a:bodyPr/>
        <a:lstStyle/>
        <a:p>
          <a:endParaRPr lang="en-US"/>
        </a:p>
      </dgm:t>
    </dgm:pt>
    <dgm:pt modelId="{BA9B1130-7500-473B-81A6-B1B51B4FE096}" type="sibTrans" cxnId="{C4AFF15C-E71E-4843-9466-0CA8A2A5274C}">
      <dgm:prSet/>
      <dgm:spPr/>
      <dgm:t>
        <a:bodyPr/>
        <a:lstStyle/>
        <a:p>
          <a:endParaRPr lang="en-US"/>
        </a:p>
      </dgm:t>
    </dgm:pt>
    <dgm:pt modelId="{AD4F5CBB-9724-4FEA-9354-0183DF664B6B}">
      <dgm:prSet custT="1"/>
      <dgm:spPr/>
      <dgm:t>
        <a:bodyPr/>
        <a:lstStyle/>
        <a:p>
          <a:r>
            <a:rPr lang="tr-TR" sz="2000" dirty="0"/>
            <a:t>Örnek: Geçen yaz gidilen köy tatili</a:t>
          </a:r>
          <a:endParaRPr lang="en-US" sz="2000" dirty="0"/>
        </a:p>
      </dgm:t>
    </dgm:pt>
    <dgm:pt modelId="{58AB3D12-EE28-42DD-8E27-A7A3694098FE}" type="parTrans" cxnId="{F71E7AD1-931E-403B-9F81-79E2EE95AB3F}">
      <dgm:prSet/>
      <dgm:spPr/>
      <dgm:t>
        <a:bodyPr/>
        <a:lstStyle/>
        <a:p>
          <a:endParaRPr lang="en-US"/>
        </a:p>
      </dgm:t>
    </dgm:pt>
    <dgm:pt modelId="{AAB6AACA-E438-4B5E-AEB8-53763C880592}" type="sibTrans" cxnId="{F71E7AD1-931E-403B-9F81-79E2EE95AB3F}">
      <dgm:prSet/>
      <dgm:spPr/>
      <dgm:t>
        <a:bodyPr/>
        <a:lstStyle/>
        <a:p>
          <a:endParaRPr lang="en-US"/>
        </a:p>
      </dgm:t>
    </dgm:pt>
    <dgm:pt modelId="{A9EC9EF2-C187-48E1-9E5E-A710437ED232}">
      <dgm:prSet/>
      <dgm:spPr/>
      <dgm:t>
        <a:bodyPr/>
        <a:lstStyle/>
        <a:p>
          <a:r>
            <a:rPr lang="tr-TR" b="1"/>
            <a:t>Nesiller Arası Aile Hikayeleri (</a:t>
          </a:r>
          <a:r>
            <a:rPr lang="en-US" b="1"/>
            <a:t>Intergenerational Family Stories</a:t>
          </a:r>
          <a:r>
            <a:rPr lang="tr-TR" b="1"/>
            <a:t>):</a:t>
          </a:r>
          <a:r>
            <a:rPr lang="tr-TR"/>
            <a:t> Yaşlı nesilden bir üyenin genç nesile anlattığı anlatılar </a:t>
          </a:r>
          <a:endParaRPr lang="en-US"/>
        </a:p>
      </dgm:t>
    </dgm:pt>
    <dgm:pt modelId="{C1B7C43C-16A4-44BA-85C8-E8D95554130B}" type="parTrans" cxnId="{642896D1-2E55-401E-8C29-AAC1580F63D1}">
      <dgm:prSet/>
      <dgm:spPr/>
      <dgm:t>
        <a:bodyPr/>
        <a:lstStyle/>
        <a:p>
          <a:endParaRPr lang="en-US"/>
        </a:p>
      </dgm:t>
    </dgm:pt>
    <dgm:pt modelId="{0B438285-4741-4103-9929-EA72FD2AC30C}" type="sibTrans" cxnId="{642896D1-2E55-401E-8C29-AAC1580F63D1}">
      <dgm:prSet/>
      <dgm:spPr/>
      <dgm:t>
        <a:bodyPr/>
        <a:lstStyle/>
        <a:p>
          <a:endParaRPr lang="en-US"/>
        </a:p>
      </dgm:t>
    </dgm:pt>
    <dgm:pt modelId="{B1D7914A-CF04-4BD8-91CD-F70664B31295}">
      <dgm:prSet custT="1"/>
      <dgm:spPr/>
      <dgm:t>
        <a:bodyPr/>
        <a:lstStyle/>
        <a:p>
          <a:r>
            <a:rPr lang="tr-TR" sz="1800" dirty="0"/>
            <a:t>Örnek: Büyükannemin amcalarımın çocukluğunu anlatması gibi</a:t>
          </a:r>
          <a:endParaRPr lang="en-US" sz="1800" dirty="0"/>
        </a:p>
      </dgm:t>
    </dgm:pt>
    <dgm:pt modelId="{A975D636-9DFA-46CB-8378-E48FA1F07855}" type="parTrans" cxnId="{9C8A5BDE-BB1F-4599-A93F-E93BB75A3DEB}">
      <dgm:prSet/>
      <dgm:spPr/>
      <dgm:t>
        <a:bodyPr/>
        <a:lstStyle/>
        <a:p>
          <a:endParaRPr lang="en-US"/>
        </a:p>
      </dgm:t>
    </dgm:pt>
    <dgm:pt modelId="{C901334E-DC06-473C-923C-3AF24259108E}" type="sibTrans" cxnId="{9C8A5BDE-BB1F-4599-A93F-E93BB75A3DEB}">
      <dgm:prSet/>
      <dgm:spPr/>
      <dgm:t>
        <a:bodyPr/>
        <a:lstStyle/>
        <a:p>
          <a:endParaRPr lang="en-US"/>
        </a:p>
      </dgm:t>
    </dgm:pt>
    <dgm:pt modelId="{5783D484-6279-444E-A290-7D46A5AF45F5}">
      <dgm:prSet/>
      <dgm:spPr/>
      <dgm:t>
        <a:bodyPr/>
        <a:lstStyle/>
        <a:p>
          <a:r>
            <a:rPr lang="tr-TR" b="1" dirty="0"/>
            <a:t>Aile Tarihi Hikayeleri (</a:t>
          </a:r>
          <a:r>
            <a:rPr lang="en-US" b="1" dirty="0"/>
            <a:t>Family History Stories</a:t>
          </a:r>
          <a:r>
            <a:rPr lang="tr-TR" b="1" dirty="0"/>
            <a:t>)</a:t>
          </a:r>
          <a:r>
            <a:rPr lang="tr-TR" dirty="0"/>
            <a:t>: Atalarımız hakkında anlatılan, nesilden </a:t>
          </a:r>
          <a:r>
            <a:rPr lang="tr-TR" dirty="0" err="1"/>
            <a:t>nesile</a:t>
          </a:r>
          <a:r>
            <a:rPr lang="tr-TR" dirty="0"/>
            <a:t> aktarılan ancak artık herhangi bir aile üyesinin doğrudan deneyiminin dışında kalan hikayeler</a:t>
          </a:r>
          <a:endParaRPr lang="en-US" dirty="0"/>
        </a:p>
      </dgm:t>
    </dgm:pt>
    <dgm:pt modelId="{34230978-E62A-42D3-86F8-050741BD364E}" type="parTrans" cxnId="{9B20F1A5-7400-489F-B731-3CE347BEB15D}">
      <dgm:prSet/>
      <dgm:spPr/>
      <dgm:t>
        <a:bodyPr/>
        <a:lstStyle/>
        <a:p>
          <a:endParaRPr lang="en-US"/>
        </a:p>
      </dgm:t>
    </dgm:pt>
    <dgm:pt modelId="{36AE9F7E-FB04-47AF-8D0F-BAFBCFFEF485}" type="sibTrans" cxnId="{9B20F1A5-7400-489F-B731-3CE347BEB15D}">
      <dgm:prSet/>
      <dgm:spPr/>
      <dgm:t>
        <a:bodyPr/>
        <a:lstStyle/>
        <a:p>
          <a:endParaRPr lang="en-US"/>
        </a:p>
      </dgm:t>
    </dgm:pt>
    <dgm:pt modelId="{E188C6C7-2572-4464-AC5E-8565F78C4985}">
      <dgm:prSet custT="1"/>
      <dgm:spPr/>
      <dgm:t>
        <a:bodyPr/>
        <a:lstStyle/>
        <a:p>
          <a:r>
            <a:rPr lang="tr-TR" sz="1800" dirty="0"/>
            <a:t>Örnek: Çanakkale savaşında şehit olan büyük büyük dedem</a:t>
          </a:r>
          <a:endParaRPr lang="en-US" sz="1800" dirty="0"/>
        </a:p>
      </dgm:t>
    </dgm:pt>
    <dgm:pt modelId="{FC478390-D50B-4A74-8E1E-ADB9FBBB45E1}" type="parTrans" cxnId="{61810EB0-5962-4ADA-8163-B16353B78053}">
      <dgm:prSet/>
      <dgm:spPr/>
      <dgm:t>
        <a:bodyPr/>
        <a:lstStyle/>
        <a:p>
          <a:endParaRPr lang="en-US"/>
        </a:p>
      </dgm:t>
    </dgm:pt>
    <dgm:pt modelId="{1A9BFC27-D60E-4F21-8DF2-5490EE931F46}" type="sibTrans" cxnId="{61810EB0-5962-4ADA-8163-B16353B78053}">
      <dgm:prSet/>
      <dgm:spPr/>
      <dgm:t>
        <a:bodyPr/>
        <a:lstStyle/>
        <a:p>
          <a:endParaRPr lang="en-US"/>
        </a:p>
      </dgm:t>
    </dgm:pt>
    <dgm:pt modelId="{31AC6076-586F-B047-BF9A-AA4FEAE8B0D0}" type="pres">
      <dgm:prSet presAssocID="{50789782-7233-44A9-A2AE-D8F092F9ED8C}" presName="linear" presStyleCnt="0">
        <dgm:presLayoutVars>
          <dgm:animLvl val="lvl"/>
          <dgm:resizeHandles val="exact"/>
        </dgm:presLayoutVars>
      </dgm:prSet>
      <dgm:spPr/>
    </dgm:pt>
    <dgm:pt modelId="{70012DBB-1A32-9C4A-BE73-308ECAACAAB4}" type="pres">
      <dgm:prSet presAssocID="{CE1D8D37-0139-4B66-B9D1-0F6A5D43910F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3776D0AE-38BF-064C-BA7B-F3FDF2417A94}" type="pres">
      <dgm:prSet presAssocID="{71695B54-64EC-47C7-A127-955578FB7F87}" presName="spacer" presStyleCnt="0"/>
      <dgm:spPr/>
    </dgm:pt>
    <dgm:pt modelId="{72E56A6A-1170-A744-80CF-9E9084197655}" type="pres">
      <dgm:prSet presAssocID="{0623F86A-861C-4347-ADBC-4BBA1EC76870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A6FD14DF-610A-524F-B52B-65A1097A1E72}" type="pres">
      <dgm:prSet presAssocID="{0623F86A-861C-4347-ADBC-4BBA1EC76870}" presName="childText" presStyleLbl="revTx" presStyleIdx="0" presStyleCnt="3">
        <dgm:presLayoutVars>
          <dgm:bulletEnabled val="1"/>
        </dgm:presLayoutVars>
      </dgm:prSet>
      <dgm:spPr/>
    </dgm:pt>
    <dgm:pt modelId="{ABCD7A58-1230-AC4A-8EC6-75C4EBD7AD1F}" type="pres">
      <dgm:prSet presAssocID="{A9EC9EF2-C187-48E1-9E5E-A710437ED23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3775DB11-BC02-F54C-8734-3E803FB8A316}" type="pres">
      <dgm:prSet presAssocID="{A9EC9EF2-C187-48E1-9E5E-A710437ED232}" presName="childText" presStyleLbl="revTx" presStyleIdx="1" presStyleCnt="3">
        <dgm:presLayoutVars>
          <dgm:bulletEnabled val="1"/>
        </dgm:presLayoutVars>
      </dgm:prSet>
      <dgm:spPr/>
    </dgm:pt>
    <dgm:pt modelId="{D1270FC1-759C-EB4A-97C6-2B726019DB04}" type="pres">
      <dgm:prSet presAssocID="{5783D484-6279-444E-A290-7D46A5AF45F5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2EA91E5C-3FB7-A747-AD7D-DD4AB6DF61B6}" type="pres">
      <dgm:prSet presAssocID="{5783D484-6279-444E-A290-7D46A5AF45F5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08CCED02-B897-3041-A509-EB53FF191A64}" type="presOf" srcId="{50789782-7233-44A9-A2AE-D8F092F9ED8C}" destId="{31AC6076-586F-B047-BF9A-AA4FEAE8B0D0}" srcOrd="0" destOrd="0" presId="urn:microsoft.com/office/officeart/2005/8/layout/vList2"/>
    <dgm:cxn modelId="{030C5B24-3890-294A-B807-1F9762688FEB}" type="presOf" srcId="{0623F86A-861C-4347-ADBC-4BBA1EC76870}" destId="{72E56A6A-1170-A744-80CF-9E9084197655}" srcOrd="0" destOrd="0" presId="urn:microsoft.com/office/officeart/2005/8/layout/vList2"/>
    <dgm:cxn modelId="{C4AFF15C-E71E-4843-9466-0CA8A2A5274C}" srcId="{50789782-7233-44A9-A2AE-D8F092F9ED8C}" destId="{0623F86A-861C-4347-ADBC-4BBA1EC76870}" srcOrd="1" destOrd="0" parTransId="{97751302-B339-473F-AA1D-BAC9606C56CA}" sibTransId="{BA9B1130-7500-473B-81A6-B1B51B4FE096}"/>
    <dgm:cxn modelId="{1C4441A2-4C68-B647-BF80-DB9CF4050952}" type="presOf" srcId="{AD4F5CBB-9724-4FEA-9354-0183DF664B6B}" destId="{A6FD14DF-610A-524F-B52B-65A1097A1E72}" srcOrd="0" destOrd="0" presId="urn:microsoft.com/office/officeart/2005/8/layout/vList2"/>
    <dgm:cxn modelId="{9B20F1A5-7400-489F-B731-3CE347BEB15D}" srcId="{50789782-7233-44A9-A2AE-D8F092F9ED8C}" destId="{5783D484-6279-444E-A290-7D46A5AF45F5}" srcOrd="3" destOrd="0" parTransId="{34230978-E62A-42D3-86F8-050741BD364E}" sibTransId="{36AE9F7E-FB04-47AF-8D0F-BAFBCFFEF485}"/>
    <dgm:cxn modelId="{7B9D26AE-EA3B-AD46-A7E4-6BA88F382BA0}" type="presOf" srcId="{CE1D8D37-0139-4B66-B9D1-0F6A5D43910F}" destId="{70012DBB-1A32-9C4A-BE73-308ECAACAAB4}" srcOrd="0" destOrd="0" presId="urn:microsoft.com/office/officeart/2005/8/layout/vList2"/>
    <dgm:cxn modelId="{61810EB0-5962-4ADA-8163-B16353B78053}" srcId="{5783D484-6279-444E-A290-7D46A5AF45F5}" destId="{E188C6C7-2572-4464-AC5E-8565F78C4985}" srcOrd="0" destOrd="0" parTransId="{FC478390-D50B-4A74-8E1E-ADB9FBBB45E1}" sibTransId="{1A9BFC27-D60E-4F21-8DF2-5490EE931F46}"/>
    <dgm:cxn modelId="{1E17FBB3-24DE-4948-A973-9085E9211192}" type="presOf" srcId="{B1D7914A-CF04-4BD8-91CD-F70664B31295}" destId="{3775DB11-BC02-F54C-8734-3E803FB8A316}" srcOrd="0" destOrd="0" presId="urn:microsoft.com/office/officeart/2005/8/layout/vList2"/>
    <dgm:cxn modelId="{8CAD42B9-F747-4D4E-8171-41F9472316C0}" type="presOf" srcId="{A9EC9EF2-C187-48E1-9E5E-A710437ED232}" destId="{ABCD7A58-1230-AC4A-8EC6-75C4EBD7AD1F}" srcOrd="0" destOrd="0" presId="urn:microsoft.com/office/officeart/2005/8/layout/vList2"/>
    <dgm:cxn modelId="{EAC82DBA-1D8F-D344-AC10-D159097E8D6D}" type="presOf" srcId="{E188C6C7-2572-4464-AC5E-8565F78C4985}" destId="{2EA91E5C-3FB7-A747-AD7D-DD4AB6DF61B6}" srcOrd="0" destOrd="0" presId="urn:microsoft.com/office/officeart/2005/8/layout/vList2"/>
    <dgm:cxn modelId="{9A3762BE-8E88-4313-ADD2-E2C7478C2678}" srcId="{50789782-7233-44A9-A2AE-D8F092F9ED8C}" destId="{CE1D8D37-0139-4B66-B9D1-0F6A5D43910F}" srcOrd="0" destOrd="0" parTransId="{301547E6-7BBF-4B2C-9622-345F136C482D}" sibTransId="{71695B54-64EC-47C7-A127-955578FB7F87}"/>
    <dgm:cxn modelId="{B95142CF-59B4-5548-B739-A10FA9AFE59F}" type="presOf" srcId="{5783D484-6279-444E-A290-7D46A5AF45F5}" destId="{D1270FC1-759C-EB4A-97C6-2B726019DB04}" srcOrd="0" destOrd="0" presId="urn:microsoft.com/office/officeart/2005/8/layout/vList2"/>
    <dgm:cxn modelId="{F71E7AD1-931E-403B-9F81-79E2EE95AB3F}" srcId="{0623F86A-861C-4347-ADBC-4BBA1EC76870}" destId="{AD4F5CBB-9724-4FEA-9354-0183DF664B6B}" srcOrd="0" destOrd="0" parTransId="{58AB3D12-EE28-42DD-8E27-A7A3694098FE}" sibTransId="{AAB6AACA-E438-4B5E-AEB8-53763C880592}"/>
    <dgm:cxn modelId="{642896D1-2E55-401E-8C29-AAC1580F63D1}" srcId="{50789782-7233-44A9-A2AE-D8F092F9ED8C}" destId="{A9EC9EF2-C187-48E1-9E5E-A710437ED232}" srcOrd="2" destOrd="0" parTransId="{C1B7C43C-16A4-44BA-85C8-E8D95554130B}" sibTransId="{0B438285-4741-4103-9929-EA72FD2AC30C}"/>
    <dgm:cxn modelId="{9C8A5BDE-BB1F-4599-A93F-E93BB75A3DEB}" srcId="{A9EC9EF2-C187-48E1-9E5E-A710437ED232}" destId="{B1D7914A-CF04-4BD8-91CD-F70664B31295}" srcOrd="0" destOrd="0" parTransId="{A975D636-9DFA-46CB-8378-E48FA1F07855}" sibTransId="{C901334E-DC06-473C-923C-3AF24259108E}"/>
    <dgm:cxn modelId="{FDFA5172-75B6-6946-A4CF-21AA0A656E82}" type="presParOf" srcId="{31AC6076-586F-B047-BF9A-AA4FEAE8B0D0}" destId="{70012DBB-1A32-9C4A-BE73-308ECAACAAB4}" srcOrd="0" destOrd="0" presId="urn:microsoft.com/office/officeart/2005/8/layout/vList2"/>
    <dgm:cxn modelId="{B9A758F4-2A8B-3C4E-A663-CA1B07628D53}" type="presParOf" srcId="{31AC6076-586F-B047-BF9A-AA4FEAE8B0D0}" destId="{3776D0AE-38BF-064C-BA7B-F3FDF2417A94}" srcOrd="1" destOrd="0" presId="urn:microsoft.com/office/officeart/2005/8/layout/vList2"/>
    <dgm:cxn modelId="{A3A18BC8-5D56-E54F-82AB-43FEB6967A24}" type="presParOf" srcId="{31AC6076-586F-B047-BF9A-AA4FEAE8B0D0}" destId="{72E56A6A-1170-A744-80CF-9E9084197655}" srcOrd="2" destOrd="0" presId="urn:microsoft.com/office/officeart/2005/8/layout/vList2"/>
    <dgm:cxn modelId="{BA4D0DA4-C759-8149-9A9F-949A6C99616E}" type="presParOf" srcId="{31AC6076-586F-B047-BF9A-AA4FEAE8B0D0}" destId="{A6FD14DF-610A-524F-B52B-65A1097A1E72}" srcOrd="3" destOrd="0" presId="urn:microsoft.com/office/officeart/2005/8/layout/vList2"/>
    <dgm:cxn modelId="{88D8B0C2-3E13-9A40-9E05-D46E77D9CC57}" type="presParOf" srcId="{31AC6076-586F-B047-BF9A-AA4FEAE8B0D0}" destId="{ABCD7A58-1230-AC4A-8EC6-75C4EBD7AD1F}" srcOrd="4" destOrd="0" presId="urn:microsoft.com/office/officeart/2005/8/layout/vList2"/>
    <dgm:cxn modelId="{12E3C568-11B7-A24B-B9A8-A144814FC50F}" type="presParOf" srcId="{31AC6076-586F-B047-BF9A-AA4FEAE8B0D0}" destId="{3775DB11-BC02-F54C-8734-3E803FB8A316}" srcOrd="5" destOrd="0" presId="urn:microsoft.com/office/officeart/2005/8/layout/vList2"/>
    <dgm:cxn modelId="{6C42A7F4-6551-6B44-857D-88E19BA728DE}" type="presParOf" srcId="{31AC6076-586F-B047-BF9A-AA4FEAE8B0D0}" destId="{D1270FC1-759C-EB4A-97C6-2B726019DB04}" srcOrd="6" destOrd="0" presId="urn:microsoft.com/office/officeart/2005/8/layout/vList2"/>
    <dgm:cxn modelId="{3764A210-9E17-DB42-855B-AD42842030C0}" type="presParOf" srcId="{31AC6076-586F-B047-BF9A-AA4FEAE8B0D0}" destId="{2EA91E5C-3FB7-A747-AD7D-DD4AB6DF61B6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AA3D3-C730-EB48-B823-9FED2F01B6A4}">
      <dsp:nvSpPr>
        <dsp:cNvPr id="0" name=""/>
        <dsp:cNvSpPr/>
      </dsp:nvSpPr>
      <dsp:spPr>
        <a:xfrm>
          <a:off x="772813" y="1473"/>
          <a:ext cx="1662704" cy="9976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İlgi</a:t>
          </a:r>
          <a:r>
            <a:rPr lang="en-US" sz="1600" kern="1200" dirty="0"/>
            <a:t> </a:t>
          </a:r>
          <a:r>
            <a:rPr lang="en-US" sz="1600" kern="1200" dirty="0" err="1"/>
            <a:t>alanları</a:t>
          </a:r>
          <a:endParaRPr lang="en-US" sz="1600" kern="1200" dirty="0"/>
        </a:p>
      </dsp:txBody>
      <dsp:txXfrm>
        <a:off x="772813" y="1473"/>
        <a:ext cx="1662704" cy="997622"/>
      </dsp:txXfrm>
    </dsp:sp>
    <dsp:sp modelId="{FC7ECED1-A8DB-904F-9DE9-579CF00B6B8A}">
      <dsp:nvSpPr>
        <dsp:cNvPr id="0" name=""/>
        <dsp:cNvSpPr/>
      </dsp:nvSpPr>
      <dsp:spPr>
        <a:xfrm>
          <a:off x="2601788" y="1473"/>
          <a:ext cx="1662704" cy="9976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Ev </a:t>
          </a:r>
          <a:r>
            <a:rPr lang="en-US" sz="1600" kern="1200" dirty="0" err="1"/>
            <a:t>ortamları</a:t>
          </a:r>
          <a:endParaRPr lang="en-US" sz="1600" kern="1200" dirty="0"/>
        </a:p>
      </dsp:txBody>
      <dsp:txXfrm>
        <a:off x="2601788" y="1473"/>
        <a:ext cx="1662704" cy="997622"/>
      </dsp:txXfrm>
    </dsp:sp>
    <dsp:sp modelId="{171310A2-C112-9B49-96C1-A27D9C19BF90}">
      <dsp:nvSpPr>
        <dsp:cNvPr id="0" name=""/>
        <dsp:cNvSpPr/>
      </dsp:nvSpPr>
      <dsp:spPr>
        <a:xfrm>
          <a:off x="772813" y="1165366"/>
          <a:ext cx="1662704" cy="9976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Arkadaşları</a:t>
          </a:r>
          <a:r>
            <a:rPr lang="en-US" sz="1600" kern="1200" dirty="0"/>
            <a:t> </a:t>
          </a:r>
          <a:r>
            <a:rPr lang="en-US" sz="1600" kern="1200" dirty="0" err="1"/>
            <a:t>ve</a:t>
          </a:r>
          <a:r>
            <a:rPr lang="en-US" sz="1600" kern="1200" dirty="0"/>
            <a:t> </a:t>
          </a:r>
          <a:r>
            <a:rPr lang="en-US" sz="1600" kern="1200" dirty="0" err="1"/>
            <a:t>sosyal</a:t>
          </a:r>
          <a:r>
            <a:rPr lang="en-US" sz="1600" kern="1200" dirty="0"/>
            <a:t> </a:t>
          </a:r>
          <a:r>
            <a:rPr lang="en-US" sz="1600" kern="1200" dirty="0" err="1"/>
            <a:t>ortamları</a:t>
          </a:r>
          <a:endParaRPr lang="en-US" sz="1600" kern="1200" dirty="0"/>
        </a:p>
      </dsp:txBody>
      <dsp:txXfrm>
        <a:off x="772813" y="1165366"/>
        <a:ext cx="1662704" cy="997622"/>
      </dsp:txXfrm>
    </dsp:sp>
    <dsp:sp modelId="{4C68FED0-1701-4E40-8140-ACEF1CC5F7B5}">
      <dsp:nvSpPr>
        <dsp:cNvPr id="0" name=""/>
        <dsp:cNvSpPr/>
      </dsp:nvSpPr>
      <dsp:spPr>
        <a:xfrm>
          <a:off x="2601788" y="1165366"/>
          <a:ext cx="1662704" cy="9976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Çevrelerindeki</a:t>
          </a:r>
          <a:r>
            <a:rPr lang="en-US" sz="1600" kern="1200" dirty="0"/>
            <a:t> </a:t>
          </a:r>
          <a:r>
            <a:rPr lang="en-US" sz="1600" kern="1200" dirty="0" err="1"/>
            <a:t>kütüphaneler</a:t>
          </a:r>
          <a:r>
            <a:rPr lang="en-US" sz="1600" kern="1200" dirty="0"/>
            <a:t> </a:t>
          </a:r>
          <a:r>
            <a:rPr lang="en-US" sz="1600" kern="1200" dirty="0" err="1"/>
            <a:t>ve</a:t>
          </a:r>
          <a:r>
            <a:rPr lang="en-US" sz="1600" kern="1200" dirty="0"/>
            <a:t> </a:t>
          </a:r>
          <a:r>
            <a:rPr lang="en-US" sz="1600" kern="1200" dirty="0" err="1"/>
            <a:t>ziyaret</a:t>
          </a:r>
          <a:r>
            <a:rPr lang="en-US" sz="1600" kern="1200" dirty="0"/>
            <a:t> </a:t>
          </a:r>
          <a:r>
            <a:rPr lang="en-US" sz="1600" kern="1200" dirty="0" err="1"/>
            <a:t>sayıları</a:t>
          </a:r>
          <a:endParaRPr lang="en-US" sz="1600" kern="1200" dirty="0"/>
        </a:p>
      </dsp:txBody>
      <dsp:txXfrm>
        <a:off x="2601788" y="1165366"/>
        <a:ext cx="1662704" cy="997622"/>
      </dsp:txXfrm>
    </dsp:sp>
    <dsp:sp modelId="{CFAA7C91-A860-E24A-848C-EAD7F91BEFA9}">
      <dsp:nvSpPr>
        <dsp:cNvPr id="0" name=""/>
        <dsp:cNvSpPr/>
      </dsp:nvSpPr>
      <dsp:spPr>
        <a:xfrm>
          <a:off x="1687301" y="2329259"/>
          <a:ext cx="1662704" cy="99762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/>
            <a:t>Sevdikleri</a:t>
          </a:r>
          <a:r>
            <a:rPr lang="en-US" sz="1600" kern="1200" dirty="0"/>
            <a:t> </a:t>
          </a:r>
          <a:r>
            <a:rPr lang="en-US" sz="1600" kern="1200" dirty="0" err="1"/>
            <a:t>kitap</a:t>
          </a:r>
          <a:r>
            <a:rPr lang="en-US" sz="1600" kern="1200" dirty="0"/>
            <a:t> </a:t>
          </a:r>
          <a:r>
            <a:rPr lang="en-US" sz="1600" kern="1200" dirty="0" err="1"/>
            <a:t>türleri</a:t>
          </a:r>
          <a:endParaRPr lang="en-US" sz="1600" kern="1200" dirty="0"/>
        </a:p>
      </dsp:txBody>
      <dsp:txXfrm>
        <a:off x="1687301" y="2329259"/>
        <a:ext cx="1662704" cy="99762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A599C2-11FB-7240-ABEC-DB4DF1DB0360}">
      <dsp:nvSpPr>
        <dsp:cNvPr id="0" name=""/>
        <dsp:cNvSpPr/>
      </dsp:nvSpPr>
      <dsp:spPr>
        <a:xfrm>
          <a:off x="849" y="347579"/>
          <a:ext cx="1070955" cy="642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Parmak</a:t>
          </a:r>
          <a:r>
            <a:rPr lang="en-US" sz="1700" kern="1200" dirty="0"/>
            <a:t> </a:t>
          </a:r>
          <a:r>
            <a:rPr lang="en-US" sz="1700" kern="1200" dirty="0" err="1"/>
            <a:t>kukla</a:t>
          </a:r>
          <a:endParaRPr lang="en-US" sz="1700" kern="1200" dirty="0"/>
        </a:p>
      </dsp:txBody>
      <dsp:txXfrm>
        <a:off x="849" y="347579"/>
        <a:ext cx="1070955" cy="642573"/>
      </dsp:txXfrm>
    </dsp:sp>
    <dsp:sp modelId="{A9239818-37CF-E047-AD00-C61E2F53E4DF}">
      <dsp:nvSpPr>
        <dsp:cNvPr id="0" name=""/>
        <dsp:cNvSpPr/>
      </dsp:nvSpPr>
      <dsp:spPr>
        <a:xfrm>
          <a:off x="1178901" y="347579"/>
          <a:ext cx="1070955" cy="642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Eldiven</a:t>
          </a:r>
          <a:r>
            <a:rPr lang="en-US" sz="1700" kern="1200" dirty="0"/>
            <a:t> </a:t>
          </a:r>
          <a:r>
            <a:rPr lang="en-US" sz="1700" kern="1200" dirty="0" err="1"/>
            <a:t>kukla</a:t>
          </a:r>
          <a:endParaRPr lang="en-US" sz="1700" kern="1200" dirty="0"/>
        </a:p>
      </dsp:txBody>
      <dsp:txXfrm>
        <a:off x="1178901" y="347579"/>
        <a:ext cx="1070955" cy="642573"/>
      </dsp:txXfrm>
    </dsp:sp>
    <dsp:sp modelId="{D6D9FE66-33F6-374F-BA65-EE7E8166C0B9}">
      <dsp:nvSpPr>
        <dsp:cNvPr id="0" name=""/>
        <dsp:cNvSpPr/>
      </dsp:nvSpPr>
      <dsp:spPr>
        <a:xfrm>
          <a:off x="2356952" y="347579"/>
          <a:ext cx="1070955" cy="642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Çubuk</a:t>
          </a:r>
          <a:r>
            <a:rPr lang="en-US" sz="1700" kern="1200" dirty="0"/>
            <a:t> </a:t>
          </a:r>
          <a:r>
            <a:rPr lang="en-US" sz="1700" kern="1200" dirty="0" err="1"/>
            <a:t>kukla</a:t>
          </a:r>
          <a:endParaRPr lang="en-US" sz="1700" kern="1200" dirty="0"/>
        </a:p>
      </dsp:txBody>
      <dsp:txXfrm>
        <a:off x="2356952" y="347579"/>
        <a:ext cx="1070955" cy="642573"/>
      </dsp:txXfrm>
    </dsp:sp>
    <dsp:sp modelId="{0D180D88-5901-6047-B877-BE86E45BA2A7}">
      <dsp:nvSpPr>
        <dsp:cNvPr id="0" name=""/>
        <dsp:cNvSpPr/>
      </dsp:nvSpPr>
      <dsp:spPr>
        <a:xfrm>
          <a:off x="3535004" y="347579"/>
          <a:ext cx="1070955" cy="642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Çorap</a:t>
          </a:r>
          <a:r>
            <a:rPr lang="en-US" sz="1700" kern="1200" dirty="0"/>
            <a:t> </a:t>
          </a:r>
          <a:r>
            <a:rPr lang="en-US" sz="1700" kern="1200" dirty="0" err="1"/>
            <a:t>kukla</a:t>
          </a:r>
          <a:endParaRPr lang="en-US" sz="1700" kern="1200" dirty="0"/>
        </a:p>
      </dsp:txBody>
      <dsp:txXfrm>
        <a:off x="3535004" y="347579"/>
        <a:ext cx="1070955" cy="642573"/>
      </dsp:txXfrm>
    </dsp:sp>
    <dsp:sp modelId="{6707C7B0-F45C-5C4A-88FE-7D9790B3F39F}">
      <dsp:nvSpPr>
        <dsp:cNvPr id="0" name=""/>
        <dsp:cNvSpPr/>
      </dsp:nvSpPr>
      <dsp:spPr>
        <a:xfrm>
          <a:off x="4713055" y="347579"/>
          <a:ext cx="1070955" cy="642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Kağıt</a:t>
          </a:r>
          <a:r>
            <a:rPr lang="en-US" sz="1700" kern="1200" dirty="0"/>
            <a:t> </a:t>
          </a:r>
          <a:r>
            <a:rPr lang="en-US" sz="1700" kern="1200" dirty="0" err="1"/>
            <a:t>rulo</a:t>
          </a:r>
          <a:r>
            <a:rPr lang="en-US" sz="1700" kern="1200" dirty="0"/>
            <a:t> </a:t>
          </a:r>
          <a:r>
            <a:rPr lang="en-US" sz="1700" kern="1200" dirty="0" err="1"/>
            <a:t>kukla</a:t>
          </a:r>
          <a:endParaRPr lang="en-US" sz="1700" kern="1200" dirty="0"/>
        </a:p>
      </dsp:txBody>
      <dsp:txXfrm>
        <a:off x="4713055" y="347579"/>
        <a:ext cx="1070955" cy="642573"/>
      </dsp:txXfrm>
    </dsp:sp>
    <dsp:sp modelId="{7105052A-D6F4-FB49-BF9D-54EA771D7562}">
      <dsp:nvSpPr>
        <dsp:cNvPr id="0" name=""/>
        <dsp:cNvSpPr/>
      </dsp:nvSpPr>
      <dsp:spPr>
        <a:xfrm>
          <a:off x="5891107" y="347579"/>
          <a:ext cx="1070955" cy="6425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 err="1"/>
            <a:t>Poşet</a:t>
          </a:r>
          <a:r>
            <a:rPr lang="en-US" sz="1700" kern="1200" dirty="0"/>
            <a:t> </a:t>
          </a:r>
          <a:r>
            <a:rPr lang="en-US" sz="1700" kern="1200" dirty="0" err="1"/>
            <a:t>kukla</a:t>
          </a:r>
          <a:endParaRPr lang="en-US" sz="1700" kern="1200" dirty="0"/>
        </a:p>
      </dsp:txBody>
      <dsp:txXfrm>
        <a:off x="5891107" y="347579"/>
        <a:ext cx="1070955" cy="6425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012DBB-1A32-9C4A-BE73-308ECAACAAB4}">
      <dsp:nvSpPr>
        <dsp:cNvPr id="0" name=""/>
        <dsp:cNvSpPr/>
      </dsp:nvSpPr>
      <dsp:spPr>
        <a:xfrm>
          <a:off x="0" y="430560"/>
          <a:ext cx="7189392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/>
            <a:t>Kişisel Hikayeler (</a:t>
          </a:r>
          <a:r>
            <a:rPr lang="en-US" sz="1800" b="1" kern="1200"/>
            <a:t>Personal Stories</a:t>
          </a:r>
          <a:r>
            <a:rPr lang="tr-TR" sz="1800" b="1" kern="1200"/>
            <a:t>):</a:t>
          </a:r>
          <a:r>
            <a:rPr lang="tr-TR" sz="1800" kern="1200"/>
            <a:t> Aile içinde anlatılan, bir aile üyesinin maceralarını konu alan, anlatıcının bir olayı yaşadığı ancak dinleyicinin yaşamadığı hikayeler</a:t>
          </a:r>
          <a:endParaRPr lang="en-US" sz="1800" kern="1200"/>
        </a:p>
      </dsp:txBody>
      <dsp:txXfrm>
        <a:off x="46263" y="476823"/>
        <a:ext cx="7096866" cy="855173"/>
      </dsp:txXfrm>
    </dsp:sp>
    <dsp:sp modelId="{72E56A6A-1170-A744-80CF-9E9084197655}">
      <dsp:nvSpPr>
        <dsp:cNvPr id="0" name=""/>
        <dsp:cNvSpPr/>
      </dsp:nvSpPr>
      <dsp:spPr>
        <a:xfrm>
          <a:off x="0" y="1430100"/>
          <a:ext cx="7189392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/>
            <a:t>Paylaşılan Aile Hikayeleri (</a:t>
          </a:r>
          <a:r>
            <a:rPr lang="en-US" sz="1800" b="1" kern="1200" dirty="0"/>
            <a:t>Shared Family Stories</a:t>
          </a:r>
          <a:r>
            <a:rPr lang="tr-TR" sz="1800" b="1" kern="1200" dirty="0"/>
            <a:t>):</a:t>
          </a:r>
          <a:r>
            <a:rPr lang="tr-TR" sz="1800" kern="1200" dirty="0"/>
            <a:t> Birden fazla aile üyesinin aynı olayı yaşadığı ve birlikte hatırlanan hikayeler</a:t>
          </a:r>
          <a:endParaRPr lang="en-US" sz="1800" kern="1200" dirty="0"/>
        </a:p>
      </dsp:txBody>
      <dsp:txXfrm>
        <a:off x="46263" y="1476363"/>
        <a:ext cx="7096866" cy="855173"/>
      </dsp:txXfrm>
    </dsp:sp>
    <dsp:sp modelId="{A6FD14DF-610A-524F-B52B-65A1097A1E72}">
      <dsp:nvSpPr>
        <dsp:cNvPr id="0" name=""/>
        <dsp:cNvSpPr/>
      </dsp:nvSpPr>
      <dsp:spPr>
        <a:xfrm>
          <a:off x="0" y="2377800"/>
          <a:ext cx="7189392" cy="316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263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2000" kern="1200" dirty="0"/>
            <a:t>Örnek: Geçen yaz gidilen köy tatili</a:t>
          </a:r>
          <a:endParaRPr lang="en-US" sz="2000" kern="1200" dirty="0"/>
        </a:p>
      </dsp:txBody>
      <dsp:txXfrm>
        <a:off x="0" y="2377800"/>
        <a:ext cx="7189392" cy="316710"/>
      </dsp:txXfrm>
    </dsp:sp>
    <dsp:sp modelId="{ABCD7A58-1230-AC4A-8EC6-75C4EBD7AD1F}">
      <dsp:nvSpPr>
        <dsp:cNvPr id="0" name=""/>
        <dsp:cNvSpPr/>
      </dsp:nvSpPr>
      <dsp:spPr>
        <a:xfrm>
          <a:off x="0" y="2694510"/>
          <a:ext cx="7189392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/>
            <a:t>Nesiller Arası Aile Hikayeleri (</a:t>
          </a:r>
          <a:r>
            <a:rPr lang="en-US" sz="1800" b="1" kern="1200"/>
            <a:t>Intergenerational Family Stories</a:t>
          </a:r>
          <a:r>
            <a:rPr lang="tr-TR" sz="1800" b="1" kern="1200"/>
            <a:t>):</a:t>
          </a:r>
          <a:r>
            <a:rPr lang="tr-TR" sz="1800" kern="1200"/>
            <a:t> Yaşlı nesilden bir üyenin genç nesile anlattığı anlatılar </a:t>
          </a:r>
          <a:endParaRPr lang="en-US" sz="1800" kern="1200"/>
        </a:p>
      </dsp:txBody>
      <dsp:txXfrm>
        <a:off x="46263" y="2740773"/>
        <a:ext cx="7096866" cy="855173"/>
      </dsp:txXfrm>
    </dsp:sp>
    <dsp:sp modelId="{3775DB11-BC02-F54C-8734-3E803FB8A316}">
      <dsp:nvSpPr>
        <dsp:cNvPr id="0" name=""/>
        <dsp:cNvSpPr/>
      </dsp:nvSpPr>
      <dsp:spPr>
        <a:xfrm>
          <a:off x="0" y="3642210"/>
          <a:ext cx="7189392" cy="298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26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800" kern="1200" dirty="0"/>
            <a:t>Örnek: Büyükannemin amcalarımın çocukluğunu anlatması gibi</a:t>
          </a:r>
          <a:endParaRPr lang="en-US" sz="1800" kern="1200" dirty="0"/>
        </a:p>
      </dsp:txBody>
      <dsp:txXfrm>
        <a:off x="0" y="3642210"/>
        <a:ext cx="7189392" cy="298080"/>
      </dsp:txXfrm>
    </dsp:sp>
    <dsp:sp modelId="{D1270FC1-759C-EB4A-97C6-2B726019DB04}">
      <dsp:nvSpPr>
        <dsp:cNvPr id="0" name=""/>
        <dsp:cNvSpPr/>
      </dsp:nvSpPr>
      <dsp:spPr>
        <a:xfrm>
          <a:off x="0" y="3940290"/>
          <a:ext cx="7189392" cy="9476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1" kern="1200" dirty="0"/>
            <a:t>Aile Tarihi Hikayeleri (</a:t>
          </a:r>
          <a:r>
            <a:rPr lang="en-US" sz="1800" b="1" kern="1200" dirty="0"/>
            <a:t>Family History Stories</a:t>
          </a:r>
          <a:r>
            <a:rPr lang="tr-TR" sz="1800" b="1" kern="1200" dirty="0"/>
            <a:t>)</a:t>
          </a:r>
          <a:r>
            <a:rPr lang="tr-TR" sz="1800" kern="1200" dirty="0"/>
            <a:t>: Atalarımız hakkında anlatılan, nesilden </a:t>
          </a:r>
          <a:r>
            <a:rPr lang="tr-TR" sz="1800" kern="1200" dirty="0" err="1"/>
            <a:t>nesile</a:t>
          </a:r>
          <a:r>
            <a:rPr lang="tr-TR" sz="1800" kern="1200" dirty="0"/>
            <a:t> aktarılan ancak artık herhangi bir aile üyesinin doğrudan deneyiminin dışında kalan hikayeler</a:t>
          </a:r>
          <a:endParaRPr lang="en-US" sz="1800" kern="1200" dirty="0"/>
        </a:p>
      </dsp:txBody>
      <dsp:txXfrm>
        <a:off x="46263" y="3986553"/>
        <a:ext cx="7096866" cy="855173"/>
      </dsp:txXfrm>
    </dsp:sp>
    <dsp:sp modelId="{2EA91E5C-3FB7-A747-AD7D-DD4AB6DF61B6}">
      <dsp:nvSpPr>
        <dsp:cNvPr id="0" name=""/>
        <dsp:cNvSpPr/>
      </dsp:nvSpPr>
      <dsp:spPr>
        <a:xfrm>
          <a:off x="0" y="4887990"/>
          <a:ext cx="7189392" cy="298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263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1800" kern="1200" dirty="0"/>
            <a:t>Örnek: Çanakkale savaşında şehit olan büyük büyük dedem</a:t>
          </a:r>
          <a:endParaRPr lang="en-US" sz="1800" kern="1200" dirty="0"/>
        </a:p>
      </dsp:txBody>
      <dsp:txXfrm>
        <a:off x="0" y="4887990"/>
        <a:ext cx="7189392" cy="298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4E8D93-A7B5-394D-9D50-64862A556828}" type="datetimeFigureOut">
              <a:rPr lang="en-US" smtClean="0"/>
              <a:t>4/26/26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9F6370-D390-014D-A4DB-0B32C8034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22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GHe6eKER5sw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Z6Yj34hgy4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en-US" sz="1200" dirty="0" err="1"/>
              <a:t>Covers</a:t>
            </a:r>
            <a:r>
              <a:rPr lang="tr-TR" altLang="en-US" sz="1200" dirty="0"/>
              <a:t> </a:t>
            </a:r>
            <a:r>
              <a:rPr lang="tr-TR" altLang="en-US" sz="1200" dirty="0" err="1"/>
              <a:t>alphabet</a:t>
            </a:r>
            <a:r>
              <a:rPr lang="tr-TR" altLang="en-US" sz="1200" dirty="0"/>
              <a:t> </a:t>
            </a:r>
            <a:r>
              <a:rPr lang="tr-TR" altLang="en-US" sz="1200" dirty="0" err="1"/>
              <a:t>books,nursery</a:t>
            </a:r>
            <a:r>
              <a:rPr lang="tr-TR" altLang="en-US" sz="1200" dirty="0"/>
              <a:t> </a:t>
            </a:r>
            <a:r>
              <a:rPr lang="tr-TR" altLang="en-US" sz="1200" dirty="0" err="1"/>
              <a:t>rhymes</a:t>
            </a:r>
            <a:r>
              <a:rPr lang="tr-TR" altLang="en-US" sz="1200" dirty="0"/>
              <a:t>, </a:t>
            </a:r>
            <a:r>
              <a:rPr lang="tr-TR" altLang="en-US" sz="1200" dirty="0" err="1"/>
              <a:t>poetry</a:t>
            </a:r>
            <a:r>
              <a:rPr lang="tr-TR" altLang="en-US" sz="1200" dirty="0"/>
              <a:t>, </a:t>
            </a:r>
            <a:r>
              <a:rPr lang="tr-TR" altLang="en-US" sz="1200" dirty="0" err="1"/>
              <a:t>informational</a:t>
            </a:r>
            <a:r>
              <a:rPr lang="tr-TR" altLang="en-US" sz="1200" dirty="0"/>
              <a:t> </a:t>
            </a:r>
            <a:r>
              <a:rPr lang="tr-TR" altLang="en-US" sz="1200" dirty="0" err="1"/>
              <a:t>books</a:t>
            </a:r>
            <a:r>
              <a:rPr lang="tr-TR" altLang="en-US" sz="1200" dirty="0"/>
              <a:t>, </a:t>
            </a:r>
            <a:r>
              <a:rPr lang="tr-TR" altLang="en-US" sz="1200" dirty="0" err="1"/>
              <a:t>tales</a:t>
            </a:r>
            <a:r>
              <a:rPr lang="tr-TR" altLang="en-US" sz="1200" dirty="0"/>
              <a:t>, </a:t>
            </a:r>
            <a:r>
              <a:rPr lang="tr-TR" altLang="en-US" sz="1200" dirty="0" err="1"/>
              <a:t>young</a:t>
            </a:r>
            <a:r>
              <a:rPr lang="tr-TR" altLang="en-US" sz="1200" dirty="0"/>
              <a:t> </a:t>
            </a:r>
            <a:r>
              <a:rPr lang="tr-TR" altLang="en-US" sz="1200" dirty="0" err="1"/>
              <a:t>adult</a:t>
            </a:r>
            <a:r>
              <a:rPr lang="tr-TR" altLang="en-US" sz="1200" dirty="0"/>
              <a:t> </a:t>
            </a:r>
            <a:r>
              <a:rPr lang="tr-TR" altLang="en-US" sz="1200" dirty="0" err="1"/>
              <a:t>literature</a:t>
            </a:r>
            <a:r>
              <a:rPr lang="tr-TR" altLang="en-US" sz="1200" dirty="0"/>
              <a:t> 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BE2F6A-E964-3C43-91AE-EA8B0D9325D1}" type="slidenum">
              <a:rPr lang="en-US" altLang="tr-TR" smtClean="0"/>
              <a:pPr/>
              <a:t>3</a:t>
            </a:fld>
            <a:endParaRPr lang="en-US" altLang="tr-TR"/>
          </a:p>
        </p:txBody>
      </p:sp>
    </p:spTree>
    <p:extLst>
      <p:ext uri="{BB962C8B-B14F-4D97-AF65-F5344CB8AC3E}">
        <p14:creationId xmlns:p14="http://schemas.microsoft.com/office/powerpoint/2010/main" val="4185824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Youtube</a:t>
            </a:r>
            <a:r>
              <a:rPr lang="en-US" dirty="0"/>
              <a:t> link 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https://www.youtube.com/watch?v=GHe6eKER5sw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2078A-5B00-7147-BCF8-7CB54705DC3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274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=4b0fhZ2q0I4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9F6370-D390-014D-A4DB-0B32C803419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615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https://www.youtube.com/watch?v=sZ6Yj34hgy4</a:t>
            </a:r>
            <a:r>
              <a:rPr lang="en-US" sz="1200" i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9F6370-D390-014D-A4DB-0B32C8034191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015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F36A5-FC30-F64F-A355-CFD9060DE3B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2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32078A-5B00-7147-BCF8-7CB54705DC3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2262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F36A5-FC30-F64F-A355-CFD9060DE3B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66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05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20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58683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176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409008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0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506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40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049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63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90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246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4/26/26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4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4/26/26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7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0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C50CD-E178-4744-9B35-B2F624D6C5E9}" type="datetimeFigureOut">
              <a:rPr lang="en-US" smtClean="0"/>
              <a:t>4/26/26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CC95F-0247-41B6-91CF-DC97C76A70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43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0"/>
                <a:lumOff val="100000"/>
                <a:alpha val="34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C50CD-E178-4744-9B35-B2F624D6C5E9}" type="datetimeFigureOut">
              <a:rPr lang="en-US" smtClean="0"/>
              <a:pPr/>
              <a:t>4/26/26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148CC95F-0247-41B6-91CF-DC97C76A70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7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GHe6eKER5sw?feature=oembed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4b0fhZ2q0I4?feature=oembed" TargetMode="External"/><Relationship Id="rId4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V65X9txXkj0?start=39&amp;feature=oembed" TargetMode="Externa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23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11.tif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biGVy21iVBo?feature=oembed" TargetMode="External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seesaw.com/products/all-in-one-platform/" TargetMode="External"/><Relationship Id="rId2" Type="http://schemas.openxmlformats.org/officeDocument/2006/relationships/hyperlink" Target="https://www.classdojo.com/tr-tr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arentsquare.com/" TargetMode="External"/><Relationship Id="rId5" Type="http://schemas.openxmlformats.org/officeDocument/2006/relationships/hyperlink" Target="https://mybrightwheel.com/" TargetMode="External"/><Relationship Id="rId4" Type="http://schemas.openxmlformats.org/officeDocument/2006/relationships/hyperlink" Target="http://remind.com/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hyperlink" Target="mailto:kubrafiratmeb@gmail.co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59A09B0D-4B56-D85C-8E6A-3C01A34B35C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9091" t="25958" b="22906"/>
          <a:stretch>
            <a:fillRect/>
          </a:stretch>
        </p:blipFill>
        <p:spPr>
          <a:xfrm>
            <a:off x="1" y="10"/>
            <a:ext cx="12191999" cy="6857990"/>
          </a:xfrm>
          <a:prstGeom prst="rect">
            <a:avLst/>
          </a:prstGeom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24E7EB66-9C56-417E-AD36-90F0A4FA4E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Parallelogram 24">
            <a:extLst>
              <a:ext uri="{FF2B5EF4-FFF2-40B4-BE49-F238E27FC236}">
                <a16:creationId xmlns:a16="http://schemas.microsoft.com/office/drawing/2014/main" id="{D36D0E28-B9D3-4DBB-A778-AB3034CB06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33800" y="0"/>
            <a:ext cx="7315200" cy="6858000"/>
          </a:xfrm>
          <a:prstGeom prst="parallelogram">
            <a:avLst>
              <a:gd name="adj" fmla="val 15925"/>
            </a:avLst>
          </a:prstGeom>
          <a:solidFill>
            <a:schemeClr val="bg1">
              <a:alpha val="8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E68CD5B-0223-4AE6-B6A3-711726765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16FB9D1-71CC-4556-A99B-C6B6EA404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Rectangle 23">
            <a:extLst>
              <a:ext uri="{FF2B5EF4-FFF2-40B4-BE49-F238E27FC236}">
                <a16:creationId xmlns:a16="http://schemas.microsoft.com/office/drawing/2014/main" id="{7110044A-0F35-417C-AFC9-3D5229E09E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3" name="Rectangle 25">
            <a:extLst>
              <a:ext uri="{FF2B5EF4-FFF2-40B4-BE49-F238E27FC236}">
                <a16:creationId xmlns:a16="http://schemas.microsoft.com/office/drawing/2014/main" id="{405F07E0-624E-4DB9-99BE-45657D56B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D9110236-130A-485F-AF93-06A31013AD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61AE25-7F7E-987B-77CB-FBCF142ED9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21699" y="940826"/>
            <a:ext cx="4751493" cy="2555878"/>
          </a:xfrm>
        </p:spPr>
        <p:txBody>
          <a:bodyPr>
            <a:normAutofit fontScale="90000"/>
          </a:bodyPr>
          <a:lstStyle/>
          <a:p>
            <a:pPr algn="ctr"/>
            <a:br>
              <a:rPr lang="en-US" sz="2400" dirty="0"/>
            </a:br>
            <a:r>
              <a:rPr lang="en-US" sz="2400" b="1" dirty="0">
                <a:solidFill>
                  <a:schemeClr val="tx1"/>
                </a:solidFill>
              </a:rPr>
              <a:t>Yurt </a:t>
            </a:r>
            <a:r>
              <a:rPr lang="en-US" sz="2400" b="1" dirty="0" err="1">
                <a:solidFill>
                  <a:schemeClr val="tx1"/>
                </a:solidFill>
              </a:rPr>
              <a:t>Dışında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Yaşayan</a:t>
            </a:r>
            <a:r>
              <a:rPr lang="en-US" sz="2400" b="1" dirty="0">
                <a:solidFill>
                  <a:schemeClr val="tx1"/>
                </a:solidFill>
              </a:rPr>
              <a:t> İki Dilli Türk </a:t>
            </a:r>
            <a:r>
              <a:rPr lang="en-US" sz="2400" b="1" dirty="0" err="1">
                <a:solidFill>
                  <a:schemeClr val="tx1"/>
                </a:solidFill>
              </a:rPr>
              <a:t>Çocuklarına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Türkçe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ve</a:t>
            </a:r>
            <a:r>
              <a:rPr lang="en-US" sz="2400" b="1" dirty="0">
                <a:solidFill>
                  <a:schemeClr val="tx1"/>
                </a:solidFill>
              </a:rPr>
              <a:t> Türk </a:t>
            </a:r>
            <a:r>
              <a:rPr lang="en-US" sz="2400" b="1" dirty="0" err="1">
                <a:solidFill>
                  <a:schemeClr val="tx1"/>
                </a:solidFill>
              </a:rPr>
              <a:t>Kültürü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Öğretimi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Öğretmen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Eğitimi</a:t>
            </a:r>
            <a:br>
              <a:rPr lang="en-US" sz="2400" dirty="0"/>
            </a:br>
            <a:br>
              <a:rPr lang="en-US" sz="2400" dirty="0"/>
            </a:br>
            <a:br>
              <a:rPr lang="en-US" sz="2400" dirty="0"/>
            </a:br>
            <a:r>
              <a:rPr lang="en-US" sz="2400" dirty="0" err="1"/>
              <a:t>Çift</a:t>
            </a:r>
            <a:r>
              <a:rPr lang="en-US" sz="2400" dirty="0"/>
              <a:t> Dilli Çocuklar </a:t>
            </a:r>
            <a:r>
              <a:rPr lang="en-US" sz="2400" dirty="0" err="1"/>
              <a:t>için</a:t>
            </a:r>
            <a:r>
              <a:rPr lang="en-US" sz="2400" dirty="0"/>
              <a:t> </a:t>
            </a:r>
            <a:r>
              <a:rPr lang="en-US" sz="2400" dirty="0" err="1"/>
              <a:t>Çocuk</a:t>
            </a:r>
            <a:r>
              <a:rPr lang="en-US" sz="2400" dirty="0"/>
              <a:t> </a:t>
            </a:r>
            <a:r>
              <a:rPr lang="en-US" sz="2400" dirty="0" err="1"/>
              <a:t>Edebiyatı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010884-F45E-E2E1-67A3-568A22EA8E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88276" y="3681414"/>
            <a:ext cx="4970630" cy="1466318"/>
          </a:xfrm>
        </p:spPr>
        <p:txBody>
          <a:bodyPr>
            <a:norm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Dr. Kübra Fırat</a:t>
            </a: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Milli </a:t>
            </a:r>
            <a:r>
              <a:rPr lang="en-US" sz="1600" dirty="0" err="1">
                <a:solidFill>
                  <a:schemeClr val="tx1"/>
                </a:solidFill>
              </a:rPr>
              <a:t>Eğitim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Uzmanı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</a:rPr>
              <a:t>Milli </a:t>
            </a:r>
            <a:r>
              <a:rPr lang="en-US" sz="1600" dirty="0" err="1">
                <a:solidFill>
                  <a:schemeClr val="tx1"/>
                </a:solidFill>
              </a:rPr>
              <a:t>Eğitim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Bakanlığı</a:t>
            </a:r>
            <a:endParaRPr lang="en-US" sz="1600" dirty="0">
              <a:solidFill>
                <a:schemeClr val="tx1"/>
              </a:solidFill>
            </a:endParaRPr>
          </a:p>
          <a:p>
            <a:pPr algn="ctr"/>
            <a:r>
              <a:rPr lang="en-US" sz="1600" dirty="0" err="1">
                <a:solidFill>
                  <a:schemeClr val="tx1"/>
                </a:solidFill>
              </a:rPr>
              <a:t>Avrupa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Birliği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ve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Dış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 err="1">
                <a:solidFill>
                  <a:schemeClr val="tx1"/>
                </a:solidFill>
              </a:rPr>
              <a:t>İlişkiler</a:t>
            </a:r>
            <a:r>
              <a:rPr lang="en-US" sz="1600" dirty="0">
                <a:solidFill>
                  <a:schemeClr val="tx1"/>
                </a:solidFill>
              </a:rPr>
              <a:t> Genel </a:t>
            </a:r>
            <a:r>
              <a:rPr lang="en-US" sz="1600" dirty="0" err="1">
                <a:solidFill>
                  <a:schemeClr val="tx1"/>
                </a:solidFill>
              </a:rPr>
              <a:t>Müdürlüğü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7" name="Rectangle 27">
            <a:extLst>
              <a:ext uri="{FF2B5EF4-FFF2-40B4-BE49-F238E27FC236}">
                <a16:creationId xmlns:a16="http://schemas.microsoft.com/office/drawing/2014/main" id="{2CCB6C74-5C11-4DD9-9924-739CF4C61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9" name="Rectangle 28">
            <a:extLst>
              <a:ext uri="{FF2B5EF4-FFF2-40B4-BE49-F238E27FC236}">
                <a16:creationId xmlns:a16="http://schemas.microsoft.com/office/drawing/2014/main" id="{62788DFB-41B7-4B65-9C76-4520BDC761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1" name="Rectangle 29">
            <a:extLst>
              <a:ext uri="{FF2B5EF4-FFF2-40B4-BE49-F238E27FC236}">
                <a16:creationId xmlns:a16="http://schemas.microsoft.com/office/drawing/2014/main" id="{DDACA242-546B-4141-9D7A-FF2A376FF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3" name="Isosceles Triangle 42">
            <a:extLst>
              <a:ext uri="{FF2B5EF4-FFF2-40B4-BE49-F238E27FC236}">
                <a16:creationId xmlns:a16="http://schemas.microsoft.com/office/drawing/2014/main" id="{3C6E4C41-542E-4509-9FFC-83947D3058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29745D-361A-576B-CF5B-FB92B9C68FE5}"/>
              </a:ext>
            </a:extLst>
          </p:cNvPr>
          <p:cNvSpPr txBox="1"/>
          <p:nvPr/>
        </p:nvSpPr>
        <p:spPr>
          <a:xfrm>
            <a:off x="6586667" y="5917174"/>
            <a:ext cx="173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dirty="0"/>
              <a:t>27 Nisan 2026</a:t>
            </a:r>
          </a:p>
        </p:txBody>
      </p:sp>
    </p:spTree>
    <p:extLst>
      <p:ext uri="{BB962C8B-B14F-4D97-AF65-F5344CB8AC3E}">
        <p14:creationId xmlns:p14="http://schemas.microsoft.com/office/powerpoint/2010/main" val="417433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0468C-49B0-3B40-9DCF-E2A970ED8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196" y="327763"/>
            <a:ext cx="9719722" cy="921174"/>
          </a:xfrm>
        </p:spPr>
        <p:txBody>
          <a:bodyPr>
            <a:normAutofit/>
          </a:bodyPr>
          <a:lstStyle/>
          <a:p>
            <a:r>
              <a:rPr lang="tr-TR" sz="3200" dirty="0"/>
              <a:t>İçinde hareket ve şarkı olan kitaplar seçelim.</a:t>
            </a:r>
            <a:endParaRPr lang="en-US" sz="3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80216A-71C6-344E-AA9A-A092024927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8664" y="133996"/>
            <a:ext cx="1467140" cy="1884977"/>
          </a:xfrm>
          <a:prstGeom prst="rect">
            <a:avLst/>
          </a:prstGeom>
        </p:spPr>
      </p:pic>
      <p:sp>
        <p:nvSpPr>
          <p:cNvPr id="5" name="İçerik Yer Tutucusu 2"/>
          <p:cNvSpPr txBox="1">
            <a:spLocks/>
          </p:cNvSpPr>
          <p:nvPr/>
        </p:nvSpPr>
        <p:spPr>
          <a:xfrm>
            <a:off x="481978" y="1248937"/>
            <a:ext cx="5071329" cy="49957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400" dirty="0"/>
              <a:t>Hikaye içinde ş</a:t>
            </a:r>
            <a:r>
              <a:rPr lang="en-US" sz="2400" dirty="0" err="1"/>
              <a:t>arkı</a:t>
            </a:r>
            <a:r>
              <a:rPr lang="tr-TR" sz="2400" dirty="0"/>
              <a:t>ya yer </a:t>
            </a:r>
            <a:r>
              <a:rPr lang="tr-TR" sz="2400" dirty="0" err="1"/>
              <a:t>vermelim</a:t>
            </a:r>
            <a:endParaRPr lang="tr-TR" sz="2400" dirty="0"/>
          </a:p>
          <a:p>
            <a:pPr lvl="1"/>
            <a:r>
              <a:rPr lang="tr-TR" sz="2400" dirty="0"/>
              <a:t>Katılımı arttırır. </a:t>
            </a:r>
          </a:p>
          <a:p>
            <a:pPr lvl="1"/>
            <a:r>
              <a:rPr lang="tr-TR" sz="2400" dirty="0"/>
              <a:t>S</a:t>
            </a:r>
            <a:r>
              <a:rPr lang="en-US" sz="2400" dirty="0" err="1"/>
              <a:t>osyal</a:t>
            </a:r>
            <a:r>
              <a:rPr lang="en-US" sz="2400" dirty="0"/>
              <a:t> </a:t>
            </a:r>
            <a:r>
              <a:rPr lang="en-US" sz="2400" dirty="0" err="1"/>
              <a:t>etkileşimleri</a:t>
            </a:r>
            <a:r>
              <a:rPr lang="en-US" sz="2400" dirty="0"/>
              <a:t> </a:t>
            </a:r>
            <a:r>
              <a:rPr lang="en-US" sz="2400" dirty="0" err="1"/>
              <a:t>geliştir</a:t>
            </a:r>
            <a:r>
              <a:rPr lang="tr-TR" sz="2400" dirty="0"/>
              <a:t>ir. </a:t>
            </a:r>
          </a:p>
          <a:p>
            <a:pPr lvl="1"/>
            <a:r>
              <a:rPr lang="tr-TR" sz="2400" dirty="0"/>
              <a:t>U</a:t>
            </a:r>
            <a:r>
              <a:rPr lang="en-US" sz="2400" dirty="0" err="1"/>
              <a:t>zun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metin</a:t>
            </a:r>
            <a:r>
              <a:rPr lang="en-US" sz="2400" dirty="0"/>
              <a:t> </a:t>
            </a:r>
            <a:r>
              <a:rPr lang="en-US" sz="2400" dirty="0" err="1"/>
              <a:t>okuduktan</a:t>
            </a:r>
            <a:r>
              <a:rPr lang="en-US" sz="2400" dirty="0"/>
              <a:t> </a:t>
            </a:r>
            <a:r>
              <a:rPr lang="en-US" sz="2400" dirty="0" err="1"/>
              <a:t>sonra</a:t>
            </a:r>
            <a:r>
              <a:rPr lang="en-US" sz="2400" dirty="0"/>
              <a:t> </a:t>
            </a:r>
            <a:r>
              <a:rPr lang="en-US" sz="2400" dirty="0" err="1"/>
              <a:t>çocukların</a:t>
            </a:r>
            <a:r>
              <a:rPr lang="en-US" sz="2400" dirty="0"/>
              <a:t> </a:t>
            </a:r>
            <a:r>
              <a:rPr lang="en-US" sz="2400" dirty="0" err="1"/>
              <a:t>dikkatini</a:t>
            </a:r>
            <a:r>
              <a:rPr lang="en-US" sz="2400" dirty="0"/>
              <a:t> </a:t>
            </a:r>
            <a:r>
              <a:rPr lang="en-US" sz="2400" dirty="0" err="1"/>
              <a:t>yeniden</a:t>
            </a:r>
            <a:r>
              <a:rPr lang="en-US" sz="2400" dirty="0"/>
              <a:t> </a:t>
            </a:r>
            <a:r>
              <a:rPr lang="en-US" sz="2400" dirty="0" err="1"/>
              <a:t>toplama</a:t>
            </a:r>
            <a:r>
              <a:rPr lang="tr-TR" sz="2400" dirty="0" err="1"/>
              <a:t>yı</a:t>
            </a:r>
            <a:r>
              <a:rPr lang="tr-TR" sz="2400" dirty="0"/>
              <a:t> sağlar.</a:t>
            </a:r>
          </a:p>
          <a:p>
            <a:pPr lvl="1"/>
            <a:endParaRPr lang="tr-TR" sz="2400" dirty="0"/>
          </a:p>
          <a:p>
            <a:r>
              <a:rPr lang="tr-TR" sz="2400" dirty="0"/>
              <a:t>Hikaye ile ilgili materyaller (gitar, kaşık vb.) getirmek hikayeyi oyunlaştırmayı sağlar. </a:t>
            </a:r>
          </a:p>
          <a:p>
            <a:endParaRPr lang="tr-TR" sz="2400" dirty="0"/>
          </a:p>
        </p:txBody>
      </p:sp>
      <p:pic>
        <p:nvPicPr>
          <p:cNvPr id="3" name="Online Media 2" descr="GROOVY JOE ICE CREAM AND DINOSAURS WITH SONG | ICE CREAM BOOKS FOR KIDS | SUMMER BOOKS FOR KIDS">
            <a:hlinkClick r:id="" action="ppaction://media"/>
            <a:extLst>
              <a:ext uri="{FF2B5EF4-FFF2-40B4-BE49-F238E27FC236}">
                <a16:creationId xmlns:a16="http://schemas.microsoft.com/office/drawing/2014/main" id="{6A4F3665-A881-BCC1-E973-A710E749067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5355127" y="2955073"/>
            <a:ext cx="6670677" cy="376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7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2FE6B-3882-D5CE-BF3F-6C1957D30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090823"/>
            <a:ext cx="9523141" cy="151824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200" dirty="0" err="1"/>
              <a:t>Hikaye</a:t>
            </a:r>
            <a:r>
              <a:rPr lang="en-US" sz="3200" dirty="0"/>
              <a:t> </a:t>
            </a:r>
            <a:r>
              <a:rPr lang="en-US" sz="3200" dirty="0" err="1"/>
              <a:t>karakterleri</a:t>
            </a:r>
            <a:r>
              <a:rPr lang="en-US" sz="3200" dirty="0"/>
              <a:t> </a:t>
            </a:r>
            <a:r>
              <a:rPr lang="en-US" sz="3200" dirty="0" err="1"/>
              <a:t>ile</a:t>
            </a:r>
            <a:r>
              <a:rPr lang="en-US" sz="3200" dirty="0"/>
              <a:t> </a:t>
            </a:r>
            <a:r>
              <a:rPr lang="en-US" sz="3200" dirty="0" err="1"/>
              <a:t>ilişkilendirebileceğimiz</a:t>
            </a:r>
            <a:r>
              <a:rPr lang="en-US" sz="3200" dirty="0"/>
              <a:t> </a:t>
            </a:r>
            <a:r>
              <a:rPr lang="en-US" sz="3200" dirty="0" err="1"/>
              <a:t>fiziksel</a:t>
            </a:r>
            <a:r>
              <a:rPr lang="en-US" sz="3200" dirty="0"/>
              <a:t> </a:t>
            </a:r>
            <a:r>
              <a:rPr lang="en-US" sz="3200" dirty="0" err="1"/>
              <a:t>ve</a:t>
            </a:r>
            <a:r>
              <a:rPr lang="en-US" sz="3200" dirty="0"/>
              <a:t> </a:t>
            </a:r>
            <a:r>
              <a:rPr lang="en-US" sz="3200" dirty="0" err="1"/>
              <a:t>dijital</a:t>
            </a:r>
            <a:r>
              <a:rPr lang="en-US" sz="3200" dirty="0"/>
              <a:t> </a:t>
            </a:r>
            <a:r>
              <a:rPr lang="en-US" sz="3200" dirty="0" err="1"/>
              <a:t>materyaller</a:t>
            </a:r>
            <a:r>
              <a:rPr lang="en-US" sz="3200" dirty="0"/>
              <a:t> </a:t>
            </a:r>
            <a:r>
              <a:rPr lang="en-US" sz="3200" dirty="0" err="1"/>
              <a:t>kullanalım</a:t>
            </a:r>
            <a:r>
              <a:rPr lang="en-US" sz="3200" dirty="0"/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3ED6DA-01D6-1BB4-287D-09CB5EA3C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824" y="978408"/>
            <a:ext cx="1981962" cy="2642616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2C9C7A96-9D2C-CA52-1799-BE6784B52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6" t="12063" r="-1"/>
          <a:stretch>
            <a:fillRect/>
          </a:stretch>
        </p:blipFill>
        <p:spPr bwMode="auto">
          <a:xfrm>
            <a:off x="4320540" y="1584178"/>
            <a:ext cx="3547872" cy="203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ject 14">
            <a:extLst>
              <a:ext uri="{FF2B5EF4-FFF2-40B4-BE49-F238E27FC236}">
                <a16:creationId xmlns:a16="http://schemas.microsoft.com/office/drawing/2014/main" id="{91212083-8266-486B-4845-4C2F1185143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23211" y="2333490"/>
            <a:ext cx="3547872" cy="128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060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1EA6B-80BF-6A6A-97E3-526433E30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76566-36E5-9B2C-D086-10EF6179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07745-1DF2-98EC-C957-EF0D99D30CCF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HİKAYE ANLATIMINDA KULLANILAN TEKNİKLER VE YÖNTEMLER</a:t>
            </a:r>
          </a:p>
        </p:txBody>
      </p:sp>
    </p:spTree>
    <p:extLst>
      <p:ext uri="{BB962C8B-B14F-4D97-AF65-F5344CB8AC3E}">
        <p14:creationId xmlns:p14="http://schemas.microsoft.com/office/powerpoint/2010/main" val="11167228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EC22B-DA48-0947-ABCB-E48889875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i="1" dirty="0"/>
              <a:t>SESLİ OKUMA (READING ALOUD)</a:t>
            </a:r>
            <a:br>
              <a:rPr lang="en-US" i="1" dirty="0"/>
            </a:br>
            <a:endParaRPr lang="en-US" i="1" dirty="0"/>
          </a:p>
        </p:txBody>
      </p:sp>
      <p:grpSp>
        <p:nvGrpSpPr>
          <p:cNvPr id="3" name="object 5">
            <a:extLst>
              <a:ext uri="{FF2B5EF4-FFF2-40B4-BE49-F238E27FC236}">
                <a16:creationId xmlns:a16="http://schemas.microsoft.com/office/drawing/2014/main" id="{DCC4BB5C-84EA-E94B-8114-77002A61EBD9}"/>
              </a:ext>
            </a:extLst>
          </p:cNvPr>
          <p:cNvGrpSpPr/>
          <p:nvPr/>
        </p:nvGrpSpPr>
        <p:grpSpPr>
          <a:xfrm>
            <a:off x="1315923" y="1768382"/>
            <a:ext cx="8343061" cy="4505588"/>
            <a:chOff x="0" y="3462038"/>
            <a:chExt cx="18288000" cy="6824980"/>
          </a:xfrm>
        </p:grpSpPr>
        <p:sp>
          <p:nvSpPr>
            <p:cNvPr id="4" name="object 6">
              <a:extLst>
                <a:ext uri="{FF2B5EF4-FFF2-40B4-BE49-F238E27FC236}">
                  <a16:creationId xmlns:a16="http://schemas.microsoft.com/office/drawing/2014/main" id="{D188695F-1AC6-564E-8435-03008AE06D88}"/>
                </a:ext>
              </a:extLst>
            </p:cNvPr>
            <p:cNvSpPr/>
            <p:nvPr/>
          </p:nvSpPr>
          <p:spPr>
            <a:xfrm>
              <a:off x="1790773" y="3686600"/>
              <a:ext cx="14702155" cy="5532755"/>
            </a:xfrm>
            <a:custGeom>
              <a:avLst/>
              <a:gdLst/>
              <a:ahLst/>
              <a:cxnLst/>
              <a:rect l="l" t="t" r="r" b="b"/>
              <a:pathLst>
                <a:path w="14702155" h="5532755">
                  <a:moveTo>
                    <a:pt x="14701591" y="5532473"/>
                  </a:moveTo>
                  <a:lnTo>
                    <a:pt x="0" y="5508671"/>
                  </a:lnTo>
                  <a:lnTo>
                    <a:pt x="0" y="1960123"/>
                  </a:lnTo>
                  <a:lnTo>
                    <a:pt x="55584" y="59506"/>
                  </a:lnTo>
                  <a:lnTo>
                    <a:pt x="7324772" y="0"/>
                  </a:lnTo>
                  <a:lnTo>
                    <a:pt x="14642036" y="15868"/>
                  </a:lnTo>
                  <a:lnTo>
                    <a:pt x="14701591" y="5532473"/>
                  </a:lnTo>
                  <a:close/>
                </a:path>
              </a:pathLst>
            </a:custGeom>
            <a:solidFill>
              <a:srgbClr val="FEF7F7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5" name="object 7">
              <a:extLst>
                <a:ext uri="{FF2B5EF4-FFF2-40B4-BE49-F238E27FC236}">
                  <a16:creationId xmlns:a16="http://schemas.microsoft.com/office/drawing/2014/main" id="{B4E24EC0-4CC5-324F-A497-5352C134C79C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3462038"/>
              <a:ext cx="18287999" cy="6824961"/>
            </a:xfrm>
            <a:prstGeom prst="rect">
              <a:avLst/>
            </a:prstGeom>
          </p:spPr>
        </p:pic>
        <p:pic>
          <p:nvPicPr>
            <p:cNvPr id="6" name="object 8">
              <a:extLst>
                <a:ext uri="{FF2B5EF4-FFF2-40B4-BE49-F238E27FC236}">
                  <a16:creationId xmlns:a16="http://schemas.microsoft.com/office/drawing/2014/main" id="{A66AE9F9-F601-A64F-8631-19277AB93212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06617" y="3797429"/>
              <a:ext cx="11144249" cy="58388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84166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E609C1DD-71A7-8003-E927-8812644308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639" y="1234794"/>
            <a:ext cx="5376275" cy="79442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Sesli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Okuma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Sırasında</a:t>
            </a: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7652" name="Picture 2">
            <a:extLst>
              <a:ext uri="{FF2B5EF4-FFF2-40B4-BE49-F238E27FC236}">
                <a16:creationId xmlns:a16="http://schemas.microsoft.com/office/drawing/2014/main" id="{2972BB15-64CF-7E3B-16EF-0D865F30B3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415936"/>
            <a:ext cx="5830888" cy="3418662"/>
          </a:xfr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EBB7BF-2605-CEDA-2608-70DA807C3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fld id="{3EDB92EE-65E1-164E-84CB-65F73CFDB88C}" type="slidenum">
              <a:rPr lang="en-US" altLang="tr-TR" sz="1200">
                <a:solidFill>
                  <a:srgbClr val="FFFFFF"/>
                </a:solidFill>
                <a:latin typeface="Tw Cen MT" panose="020B0602020104020603" pitchFamily="34" charset="0"/>
              </a:rPr>
              <a:pPr eaLnBrk="1" hangingPunct="1">
                <a:lnSpc>
                  <a:spcPct val="80000"/>
                </a:lnSpc>
              </a:pPr>
              <a:t>14</a:t>
            </a:fld>
            <a:endParaRPr lang="en-US" altLang="tr-TR" sz="1200">
              <a:solidFill>
                <a:srgbClr val="FFFFFF"/>
              </a:solidFill>
              <a:latin typeface="Tw Cen MT" panose="020B0602020104020603" pitchFamily="34" charset="0"/>
            </a:endParaRPr>
          </a:p>
        </p:txBody>
      </p:sp>
      <p:sp>
        <p:nvSpPr>
          <p:cNvPr id="27653" name="Rectangle 4">
            <a:extLst>
              <a:ext uri="{FF2B5EF4-FFF2-40B4-BE49-F238E27FC236}">
                <a16:creationId xmlns:a16="http://schemas.microsoft.com/office/drawing/2014/main" id="{AB1E2C53-034F-0ACF-E85F-8722A8DBF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984" y="2129424"/>
            <a:ext cx="526093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>
                <a:solidFill>
                  <a:schemeClr val="tx1"/>
                </a:solidFill>
                <a:latin typeface="Tw Cen MT" panose="020B0602020104020603" pitchFamily="34" charset="0"/>
              </a:defRPr>
            </a:lvl1pPr>
            <a:lvl2pPr marL="742950" indent="-285750" eaLnBrk="0" hangingPunct="0">
              <a:spcBef>
                <a:spcPts val="550"/>
              </a:spcBef>
              <a:buClr>
                <a:schemeClr val="accent1"/>
              </a:buClr>
              <a:buSzPct val="70000"/>
              <a:buFont typeface="Wingdings 2" pitchFamily="2" charset="2"/>
              <a:buChar char=""/>
              <a:defRPr sz="2600">
                <a:solidFill>
                  <a:schemeClr val="tx1"/>
                </a:solidFill>
                <a:latin typeface="Tw Cen MT" panose="020B0602020104020603" pitchFamily="34" charset="0"/>
              </a:defRPr>
            </a:lvl2pPr>
            <a:lvl3pPr marL="1143000" indent="-228600" eaLnBrk="0" hangingPunct="0">
              <a:spcBef>
                <a:spcPts val="500"/>
              </a:spcBef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>
                <a:solidFill>
                  <a:schemeClr val="tx1"/>
                </a:solidFill>
                <a:latin typeface="Tw Cen MT" panose="020B0602020104020603" pitchFamily="34" charset="0"/>
              </a:defRPr>
            </a:lvl3pPr>
            <a:lvl4pPr marL="1600200" indent="-228600" eaLnBrk="0" hangingPunct="0">
              <a:spcBef>
                <a:spcPts val="400"/>
              </a:spcBef>
              <a:buClr>
                <a:srgbClr val="A5AB81"/>
              </a:buClr>
              <a:buSzPct val="7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4pPr>
            <a:lvl5pPr marL="2057400" indent="-228600" eaLnBrk="0" hangingPunct="0">
              <a:spcBef>
                <a:spcPts val="400"/>
              </a:spcBef>
              <a:buClr>
                <a:srgbClr val="D8B25C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>
                <a:solidFill>
                  <a:schemeClr val="tx1"/>
                </a:solidFill>
                <a:latin typeface="Tw Cen MT" panose="020B0602020104020603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sz="2400" noProof="1">
                <a:latin typeface="+mn-lt"/>
              </a:rPr>
              <a:t>- Kitap, okuyucu tarafından sıkıca kavranmalıdır.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sz="2400" noProof="1">
                <a:latin typeface="+mn-lt"/>
              </a:rPr>
              <a:t>- Çocukların göz hizasında tutulmalıdır.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tr-TR" sz="2400" noProof="1">
                <a:latin typeface="+mn-lt"/>
              </a:rPr>
              <a:t>- Öğrenciler kitabın resimlerini açık bir şekilde görmelidir.</a:t>
            </a:r>
            <a:endParaRPr lang="tr-TR" sz="2800" noProof="1">
              <a:latin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810E1-4331-D7ED-4D7D-6BBB4B37B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7786B-B0CE-4692-73DC-87F5A3618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3380232" cy="3300984"/>
          </a:xfrm>
        </p:spPr>
        <p:txBody>
          <a:bodyPr/>
          <a:lstStyle/>
          <a:p>
            <a:pPr marL="0" indent="0">
              <a:buNone/>
            </a:pPr>
            <a:r>
              <a:rPr lang="tr-TR" b="1" dirty="0"/>
              <a:t>1. Yazılı metne atıfta bulunma: </a:t>
            </a:r>
            <a:r>
              <a:rPr lang="tr-TR" dirty="0"/>
              <a:t>Öğretmenin kitabın metniyle ilgili yaptığı referanslar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Cloud Callout 4">
            <a:extLst>
              <a:ext uri="{FF2B5EF4-FFF2-40B4-BE49-F238E27FC236}">
                <a16:creationId xmlns:a16="http://schemas.microsoft.com/office/drawing/2014/main" id="{4C79162B-8BF0-E1D7-C279-556E1BC6409D}"/>
              </a:ext>
            </a:extLst>
          </p:cNvPr>
          <p:cNvSpPr/>
          <p:nvPr/>
        </p:nvSpPr>
        <p:spPr>
          <a:xfrm>
            <a:off x="5856157" y="1947235"/>
            <a:ext cx="6190488" cy="2072640"/>
          </a:xfrm>
          <a:prstGeom prst="cloudCallout">
            <a:avLst>
              <a:gd name="adj1" fmla="val -59092"/>
              <a:gd name="adj2" fmla="val 2706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"Bu uzun bir kelime, kaç harfi var?", "Bu sayfada okumaya nereden başlayacağımızı göster", "Bu hangi harf?"</a:t>
            </a:r>
            <a:endParaRPr lang="en-US" dirty="0"/>
          </a:p>
        </p:txBody>
      </p:sp>
      <p:pic>
        <p:nvPicPr>
          <p:cNvPr id="2056" name="Picture 8">
            <a:extLst>
              <a:ext uri="{FF2B5EF4-FFF2-40B4-BE49-F238E27FC236}">
                <a16:creationId xmlns:a16="http://schemas.microsoft.com/office/drawing/2014/main" id="{BCB8F340-DA72-205D-BAC5-47935F6007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4178300" y="3642609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F4D8B647-6693-A4E9-0C5D-269A3D64F7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786" y="4849091"/>
            <a:ext cx="28321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334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2EE691-C12B-DD56-31B3-EC1CD8087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55680" cy="960120"/>
          </a:xfrm>
        </p:spPr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B47278-AF75-85BC-F9EB-D903538222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4282440" cy="3773424"/>
          </a:xfrm>
        </p:spPr>
        <p:txBody>
          <a:bodyPr/>
          <a:lstStyle/>
          <a:p>
            <a:pPr marL="0" indent="0">
              <a:buNone/>
            </a:pPr>
            <a:r>
              <a:rPr lang="tr-TR" b="1" dirty="0"/>
              <a:t>2. Görsellere atıfta bulunma</a:t>
            </a:r>
          </a:p>
          <a:p>
            <a:pPr marL="0" indent="0">
              <a:buNone/>
            </a:pPr>
            <a:r>
              <a:rPr lang="tr-TR" dirty="0"/>
              <a:t>Öğretmenin kitabın resimlerine dair yaptığı, öğrencilerin dikkatini görsellere yönlendiren referanslar</a:t>
            </a:r>
            <a:r>
              <a:rPr lang="en-US" dirty="0"/>
              <a:t> </a:t>
            </a:r>
          </a:p>
        </p:txBody>
      </p:sp>
      <p:sp>
        <p:nvSpPr>
          <p:cNvPr id="5" name="Cloud Callout 4">
            <a:extLst>
              <a:ext uri="{FF2B5EF4-FFF2-40B4-BE49-F238E27FC236}">
                <a16:creationId xmlns:a16="http://schemas.microsoft.com/office/drawing/2014/main" id="{D33228AA-2F63-7C1B-33F7-EB59BE10F6AC}"/>
              </a:ext>
            </a:extLst>
          </p:cNvPr>
          <p:cNvSpPr/>
          <p:nvPr/>
        </p:nvSpPr>
        <p:spPr>
          <a:xfrm>
            <a:off x="6001512" y="1754249"/>
            <a:ext cx="6190488" cy="2072640"/>
          </a:xfrm>
          <a:prstGeom prst="cloudCallout">
            <a:avLst>
              <a:gd name="adj1" fmla="val -54734"/>
              <a:gd name="adj2" fmla="val 4080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»Bu resimde hangi hayvanları görüyorsun?", "Sence resim ne anlama geliyor?", "Hayvanlar nereye gidiyor?"</a:t>
            </a:r>
            <a:endParaRPr lang="en-US" dirty="0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C2B41A41-18B9-C2AA-AEA4-E23C2F2800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4178300" y="3642609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D848394F-0831-1948-AFC9-C8A1F1135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262" y="4207766"/>
            <a:ext cx="3847973" cy="25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3942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8DE67-85D5-4CC0-ECA6-05FF1A65D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C681D6-9E82-ECD0-432D-6EA59A833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3657092" cy="39720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/>
              <a:t>3. Soru sorma teknikleri</a:t>
            </a:r>
            <a:r>
              <a:rPr lang="en-US" b="1" dirty="0"/>
              <a:t>: </a:t>
            </a:r>
          </a:p>
          <a:p>
            <a:pPr marL="0" indent="0" algn="just">
              <a:buNone/>
            </a:pPr>
            <a:r>
              <a:rPr lang="tr-TR" dirty="0"/>
              <a:t>Öğretmenin olayları hatırlama, analiz etme, tahmin yürütme ve hikayeyi hayatla ilişkilendirme üzerine sorular sorarak öğrencileri sürece dahil etmesi</a:t>
            </a:r>
            <a:r>
              <a:rPr lang="en-US" dirty="0"/>
              <a:t> </a:t>
            </a:r>
          </a:p>
        </p:txBody>
      </p:sp>
      <p:sp>
        <p:nvSpPr>
          <p:cNvPr id="5" name="Cloud Callout 4">
            <a:extLst>
              <a:ext uri="{FF2B5EF4-FFF2-40B4-BE49-F238E27FC236}">
                <a16:creationId xmlns:a16="http://schemas.microsoft.com/office/drawing/2014/main" id="{C3C0A2ED-0925-36CA-20EB-E2A7F3ACBD7B}"/>
              </a:ext>
            </a:extLst>
          </p:cNvPr>
          <p:cNvSpPr/>
          <p:nvPr/>
        </p:nvSpPr>
        <p:spPr>
          <a:xfrm>
            <a:off x="6001512" y="1709928"/>
            <a:ext cx="6190488" cy="2072640"/>
          </a:xfrm>
          <a:prstGeom prst="cloudCallout">
            <a:avLst>
              <a:gd name="adj1" fmla="val -52554"/>
              <a:gd name="adj2" fmla="val 32124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"Sen de böyle hissettin mi?", "Sence hikaye nasıl bitecek?" </a:t>
            </a:r>
            <a:endParaRPr lang="en-US" dirty="0"/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3824CC75-98D6-0094-EA42-1413AC0014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4178300" y="3642609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0159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F9F0F6-EFED-8133-3932-BC3E8CF3F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6140" y="635133"/>
            <a:ext cx="11155680" cy="1463040"/>
          </a:xfrm>
        </p:spPr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26321F-6123-2776-3F29-1456134A6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4290635" cy="3597340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4. </a:t>
            </a:r>
            <a:r>
              <a:rPr lang="en-US" b="1" dirty="0" err="1"/>
              <a:t>Verilen</a:t>
            </a:r>
            <a:r>
              <a:rPr lang="en-US" b="1" dirty="0"/>
              <a:t> </a:t>
            </a:r>
            <a:r>
              <a:rPr lang="en-US" b="1" dirty="0" err="1"/>
              <a:t>Cevaplar</a:t>
            </a:r>
            <a:r>
              <a:rPr lang="en-US" b="1" dirty="0"/>
              <a:t> </a:t>
            </a:r>
            <a:r>
              <a:rPr lang="en-US" b="1" dirty="0" err="1"/>
              <a:t>Hakkında</a:t>
            </a:r>
            <a:r>
              <a:rPr lang="en-US" b="1" dirty="0"/>
              <a:t> </a:t>
            </a:r>
            <a:r>
              <a:rPr lang="en-US" b="1" dirty="0" err="1"/>
              <a:t>Dönüt</a:t>
            </a:r>
            <a:r>
              <a:rPr lang="en-US" b="1" dirty="0"/>
              <a:t> Verme</a:t>
            </a:r>
          </a:p>
          <a:p>
            <a:pPr marL="0" indent="0">
              <a:buNone/>
            </a:pPr>
            <a:r>
              <a:rPr lang="tr-TR" dirty="0"/>
              <a:t>Öğretmenin görevlerin ne kadar anlaşıldığına veya yerine getirildiğine dair verdiği düzeltici geri bildirimler</a:t>
            </a:r>
            <a:r>
              <a:rPr lang="en-US" dirty="0"/>
              <a:t> </a:t>
            </a:r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A70CDFFF-D4AD-4565-F169-FDD304D8536A}"/>
              </a:ext>
            </a:extLst>
          </p:cNvPr>
          <p:cNvSpPr/>
          <p:nvPr/>
        </p:nvSpPr>
        <p:spPr>
          <a:xfrm>
            <a:off x="6001512" y="1542288"/>
            <a:ext cx="6190488" cy="2072640"/>
          </a:xfrm>
          <a:prstGeom prst="cloudCallout">
            <a:avLst>
              <a:gd name="adj1" fmla="val -45774"/>
              <a:gd name="adj2" fmla="val 46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Yanlış ve doğru cevapların ayırt edilmesi, öğrencilerin bir şeyi daha doğru veya eksiksiz öğrenebilmesi için ek bilgi sağlanması </a:t>
            </a:r>
            <a:r>
              <a:rPr lang="en-US" dirty="0"/>
              <a:t> 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6164D346-222E-117F-A5E5-B509DEA0BB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5162583" y="3725943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016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433C0-4F40-BB80-2A97-BCB8A4975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4A770-6D5E-16ED-4528-EB2E1A7E67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5294376" cy="3639312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5. </a:t>
            </a:r>
            <a:r>
              <a:rPr lang="en-US" b="1" dirty="0" err="1"/>
              <a:t>Öğrenciye</a:t>
            </a:r>
            <a:r>
              <a:rPr lang="en-US" b="1" dirty="0"/>
              <a:t> </a:t>
            </a:r>
            <a:r>
              <a:rPr lang="en-US" b="1" dirty="0" err="1"/>
              <a:t>Yönelik</a:t>
            </a:r>
            <a:r>
              <a:rPr lang="en-US" b="1" dirty="0"/>
              <a:t> Geri </a:t>
            </a:r>
            <a:r>
              <a:rPr lang="en-US" b="1" dirty="0" err="1"/>
              <a:t>Bildirim</a:t>
            </a:r>
            <a:endParaRPr lang="en-US" b="1" dirty="0"/>
          </a:p>
          <a:p>
            <a:pPr marL="0" indent="0">
              <a:buNone/>
            </a:pPr>
            <a:r>
              <a:rPr lang="tr-TR" dirty="0"/>
              <a:t>Öğretmenin öğrenciye yönelik (genellikle olumlu) kişisel değerlendirmesi ve duygusal tepkisi</a:t>
            </a:r>
            <a:r>
              <a:rPr lang="en-US" dirty="0"/>
              <a:t> </a:t>
            </a:r>
            <a:endParaRPr lang="en-US" b="1" dirty="0"/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D60C0F69-6EDC-E41B-CDE6-861C35C6A548}"/>
              </a:ext>
            </a:extLst>
          </p:cNvPr>
          <p:cNvSpPr/>
          <p:nvPr/>
        </p:nvSpPr>
        <p:spPr>
          <a:xfrm>
            <a:off x="6001512" y="1709928"/>
            <a:ext cx="6190488" cy="2072640"/>
          </a:xfrm>
          <a:prstGeom prst="cloudCallout">
            <a:avLst>
              <a:gd name="adj1" fmla="val -37783"/>
              <a:gd name="adj2" fmla="val 4297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”</a:t>
            </a:r>
            <a:r>
              <a:rPr lang="en-US" dirty="0" err="1"/>
              <a:t>Cevabın</a:t>
            </a:r>
            <a:r>
              <a:rPr lang="en-US" dirty="0"/>
              <a:t> </a:t>
            </a:r>
            <a:r>
              <a:rPr lang="en-US" dirty="0" err="1"/>
              <a:t>doğru</a:t>
            </a:r>
            <a:r>
              <a:rPr lang="en-US" dirty="0"/>
              <a:t>”, ”Aferin”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BB867B5F-1F51-C973-663E-855C003D7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5537489" y="3725943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4327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7A3E0C-25E1-902D-7B6E-A1603FC39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Sunum</a:t>
            </a:r>
            <a:r>
              <a:rPr lang="en-US" dirty="0"/>
              <a:t> </a:t>
            </a:r>
            <a:r>
              <a:rPr lang="en-US" dirty="0" err="1"/>
              <a:t>Akışı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4F500-48CB-182E-A6EA-2801639A2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noProof="1"/>
              <a:t>Birinci Oturum</a:t>
            </a:r>
          </a:p>
          <a:p>
            <a:pPr lvl="1"/>
            <a:r>
              <a:rPr lang="tr-TR" noProof="1"/>
              <a:t>Çocuk Edebiyatı Tanımı ve Türleri</a:t>
            </a:r>
          </a:p>
          <a:p>
            <a:pPr lvl="1"/>
            <a:r>
              <a:rPr lang="tr-TR" noProof="1"/>
              <a:t>Çift Dilli Çocuklar ve Ailelere Olan Tutumlarımız</a:t>
            </a:r>
          </a:p>
          <a:p>
            <a:pPr lvl="1"/>
            <a:r>
              <a:rPr lang="tr-TR" noProof="1"/>
              <a:t>Çift Dilli Çocuklar için Fiziksel ve Dijital Materyaller</a:t>
            </a:r>
          </a:p>
          <a:p>
            <a:pPr lvl="1"/>
            <a:r>
              <a:rPr lang="tr-TR" noProof="1"/>
              <a:t>Hikaye Anlatımında Kullanılan Teknikler ve Yöntemler</a:t>
            </a:r>
          </a:p>
          <a:p>
            <a:pPr indent="-285750"/>
            <a:r>
              <a:rPr lang="tr-TR" b="1" noProof="1"/>
              <a:t>İkinci Oturum</a:t>
            </a:r>
          </a:p>
          <a:p>
            <a:pPr lvl="1"/>
            <a:r>
              <a:rPr lang="tr-TR" noProof="1"/>
              <a:t>Çocuk Edebiyatında Yapay Zeka Tabanlı Araçların İşlevi – Örnek Uygulamalar</a:t>
            </a:r>
          </a:p>
          <a:p>
            <a:pPr lvl="1"/>
            <a:r>
              <a:rPr lang="tr-TR" noProof="1"/>
              <a:t>Çocuk Edebıyatında Aile ve Toplumun Katılımı</a:t>
            </a:r>
          </a:p>
          <a:p>
            <a:pPr lvl="1"/>
            <a:r>
              <a:rPr lang="tr-TR" noProof="1"/>
              <a:t>Sorular ve Bitiş</a:t>
            </a:r>
          </a:p>
          <a:p>
            <a:pPr lvl="1"/>
            <a:endParaRPr lang="tr-TR" noProof="1"/>
          </a:p>
          <a:p>
            <a:pPr indent="-285750"/>
            <a:endParaRPr lang="tr-TR" noProof="1"/>
          </a:p>
          <a:p>
            <a:pPr lvl="1"/>
            <a:endParaRPr lang="tr-TR" noProof="1"/>
          </a:p>
          <a:p>
            <a:pPr marL="0" indent="0">
              <a:buNone/>
            </a:pPr>
            <a:endParaRPr lang="tr-TR" noProof="1"/>
          </a:p>
        </p:txBody>
      </p:sp>
    </p:spTree>
    <p:extLst>
      <p:ext uri="{BB962C8B-B14F-4D97-AF65-F5344CB8AC3E}">
        <p14:creationId xmlns:p14="http://schemas.microsoft.com/office/powerpoint/2010/main" val="38843693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4DCE8-7194-530D-1E62-418816196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F634A-87CB-0C95-E808-3D72C470A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5001768" cy="3767328"/>
          </a:xfrm>
        </p:spPr>
        <p:txBody>
          <a:bodyPr/>
          <a:lstStyle/>
          <a:p>
            <a:pPr marL="0" indent="0">
              <a:buNone/>
            </a:pPr>
            <a:r>
              <a:rPr lang="tr-TR" b="1" dirty="0"/>
              <a:t>6. Öğrencilere </a:t>
            </a:r>
            <a:r>
              <a:rPr lang="tr-TR" b="1" dirty="0" err="1"/>
              <a:t>Pandomim</a:t>
            </a:r>
            <a:r>
              <a:rPr lang="en-US" b="1" dirty="0"/>
              <a:t> </a:t>
            </a:r>
            <a:r>
              <a:rPr lang="en-US" b="1" dirty="0" err="1"/>
              <a:t>Yaptırma</a:t>
            </a:r>
            <a:r>
              <a:rPr lang="en-US" b="1" dirty="0"/>
              <a:t> (Directed </a:t>
            </a:r>
            <a:r>
              <a:rPr lang="en-US" b="1" dirty="0" err="1"/>
              <a:t>Pandomime</a:t>
            </a:r>
            <a:r>
              <a:rPr lang="en-US" b="1" dirty="0"/>
              <a:t>)</a:t>
            </a:r>
          </a:p>
          <a:p>
            <a:pPr marL="0" indent="0">
              <a:buNone/>
            </a:pPr>
            <a:r>
              <a:rPr lang="tr-TR" dirty="0"/>
              <a:t>Öğretmenin öğrencilerden hikayeyi vücutlarını kullanarak canlandırmalarını istediği yönergeler</a:t>
            </a:r>
            <a:r>
              <a:rPr lang="en-US" dirty="0"/>
              <a:t> </a:t>
            </a:r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A466F551-829E-D35E-A024-EE8987C20DF9}"/>
              </a:ext>
            </a:extLst>
          </p:cNvPr>
          <p:cNvSpPr/>
          <p:nvPr/>
        </p:nvSpPr>
        <p:spPr>
          <a:xfrm>
            <a:off x="6001512" y="1569969"/>
            <a:ext cx="6190488" cy="2072640"/>
          </a:xfrm>
          <a:prstGeom prst="cloudCallout">
            <a:avLst>
              <a:gd name="adj1" fmla="val -29792"/>
              <a:gd name="adj2" fmla="val 4948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«Göletin içinde yüzen balıklar gibi hareket edin.", "Kollarınızı ve yüzünüzü balıklar gibi hareket ettirin." </a:t>
            </a:r>
            <a:r>
              <a:rPr lang="en-US" dirty="0"/>
              <a:t> 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E1AF0175-AC36-1ACF-87E5-AA716DFE23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5830097" y="3736136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9183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4B0EB-6EE9-B998-4FE6-4F16747F8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A4051E-3F7A-A97B-1DD6-DBAB90D56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4611624" cy="3767328"/>
          </a:xfrm>
        </p:spPr>
        <p:txBody>
          <a:bodyPr/>
          <a:lstStyle/>
          <a:p>
            <a:pPr marL="0" indent="0">
              <a:buNone/>
            </a:pPr>
            <a:r>
              <a:rPr lang="tr-TR" b="1" dirty="0"/>
              <a:t>7. Hayal kurma</a:t>
            </a:r>
            <a:r>
              <a:rPr lang="en-US" b="1" dirty="0" err="1"/>
              <a:t>larını</a:t>
            </a:r>
            <a:r>
              <a:rPr lang="en-US" b="1" dirty="0"/>
              <a:t> </a:t>
            </a:r>
            <a:r>
              <a:rPr lang="en-US" b="1" dirty="0" err="1"/>
              <a:t>sağlama</a:t>
            </a:r>
            <a:r>
              <a:rPr lang="en-US" b="1" dirty="0"/>
              <a:t> </a:t>
            </a:r>
          </a:p>
          <a:p>
            <a:r>
              <a:rPr lang="tr-TR" dirty="0"/>
              <a:t>Öğretmenin öğrencileri, fiziksel hareket gerektirmeden hikayenin unsurlarını hayal etmeye yönlendirmesi</a:t>
            </a:r>
            <a:r>
              <a:rPr lang="en-US" dirty="0"/>
              <a:t> </a:t>
            </a:r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5204001E-EE9B-0582-0984-3736B04D626C}"/>
              </a:ext>
            </a:extLst>
          </p:cNvPr>
          <p:cNvSpPr/>
          <p:nvPr/>
        </p:nvSpPr>
        <p:spPr>
          <a:xfrm>
            <a:off x="6001512" y="1709928"/>
            <a:ext cx="6190488" cy="2072640"/>
          </a:xfrm>
          <a:prstGeom prst="cloudCallout">
            <a:avLst>
              <a:gd name="adj1" fmla="val -31003"/>
              <a:gd name="adj2" fmla="val 4586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"Önünde bir dağ hayal et; renkleri, ağaçları ve dağın üzerinde süzülen bulutları görebiliyor musun?" </a:t>
            </a:r>
            <a:r>
              <a:rPr lang="en-US" dirty="0"/>
              <a:t> </a:t>
            </a:r>
            <a:endParaRPr lang="en-US" b="1" dirty="0"/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4A37DC52-64E1-630B-7262-43F40F33E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6001513" y="3782568"/>
            <a:ext cx="1563204" cy="2918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383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FDF76-360E-9E1B-A90D-17F82A3E2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F5C45-AD44-38C2-4691-132EF6D2A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4916424" cy="3456432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8. </a:t>
            </a:r>
            <a:r>
              <a:rPr lang="tr-TR" b="1" dirty="0"/>
              <a:t>Öğretmen </a:t>
            </a:r>
            <a:r>
              <a:rPr lang="tr-TR" b="1" dirty="0" err="1"/>
              <a:t>pandomimi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tr-TR" dirty="0"/>
              <a:t>Öğretmenin hikayenin bir kısmını canlandırması, rol yapması veya aksesuarlar kullanması</a:t>
            </a:r>
            <a:r>
              <a:rPr lang="en-US" dirty="0"/>
              <a:t> </a:t>
            </a:r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F82AF27E-2AEE-745A-96EC-58D1AB5215C2}"/>
              </a:ext>
            </a:extLst>
          </p:cNvPr>
          <p:cNvSpPr/>
          <p:nvPr/>
        </p:nvSpPr>
        <p:spPr>
          <a:xfrm>
            <a:off x="5746679" y="1770188"/>
            <a:ext cx="6190488" cy="2072640"/>
          </a:xfrm>
          <a:prstGeom prst="cloudCallout">
            <a:avLst>
              <a:gd name="adj1" fmla="val -31730"/>
              <a:gd name="adj2" fmla="val 6105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Hikayenin bölümlerini oynama, oyuncak bir balığı gösterip hikayenin bir parçası olarak "yüzdürme" </a:t>
            </a:r>
            <a:r>
              <a:rPr lang="en-US" dirty="0"/>
              <a:t> 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6B9B6197-E99F-CC42-2E65-2958E1157C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5585658" y="4105156"/>
            <a:ext cx="1474711" cy="2752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29713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1BEB4-A2CC-C98A-C81F-B5FC61AF1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07ABF-019B-1B61-F5AB-ECDD060011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5672328" cy="3614928"/>
          </a:xfrm>
        </p:spPr>
        <p:txBody>
          <a:bodyPr/>
          <a:lstStyle/>
          <a:p>
            <a:pPr marL="0" indent="0">
              <a:buNone/>
            </a:pPr>
            <a:r>
              <a:rPr lang="tr-TR" b="1" dirty="0"/>
              <a:t>9. Karakter gelişimi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tr-TR" dirty="0"/>
              <a:t>Öğretmenin öğrencileri, ses ve vücut dilini kullanarak kendileri dışında bir varlığa bürünmeye ve karakterin bakış açısıyla olayları deneyimlemeye teşvik etmesi</a:t>
            </a:r>
            <a:endParaRPr lang="en-US" dirty="0"/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539E9362-B753-1784-2CB6-89FB18744A37}"/>
              </a:ext>
            </a:extLst>
          </p:cNvPr>
          <p:cNvSpPr/>
          <p:nvPr/>
        </p:nvSpPr>
        <p:spPr>
          <a:xfrm>
            <a:off x="5981075" y="1693890"/>
            <a:ext cx="6210925" cy="2053652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»</a:t>
            </a:r>
            <a:r>
              <a:rPr lang="tr-TR" dirty="0" err="1"/>
              <a:t>Nidanur</a:t>
            </a:r>
            <a:r>
              <a:rPr lang="tr-TR" dirty="0"/>
              <a:t> gibi yürüyebilir misin?", »</a:t>
            </a:r>
            <a:r>
              <a:rPr lang="tr-TR" dirty="0" err="1"/>
              <a:t>Nidanur</a:t>
            </a:r>
            <a:r>
              <a:rPr lang="tr-TR" dirty="0"/>
              <a:t> şu an nasıl hissediyor?", "Neden </a:t>
            </a:r>
            <a:r>
              <a:rPr lang="tr-TR" dirty="0" err="1"/>
              <a:t>Nidanur</a:t>
            </a:r>
            <a:r>
              <a:rPr lang="tr-TR" dirty="0"/>
              <a:t> böyle yaptı?", "Hadi çiftçi Ali olalım. Ceketini giy, çapanı al, çiftçi Ali şimdi ne yapardı?" </a:t>
            </a:r>
            <a:r>
              <a:rPr lang="en-US" dirty="0"/>
              <a:t> 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D762B342-C8F6-B3C0-9D3F-880226E58A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6655632" y="4139536"/>
            <a:ext cx="1319135" cy="2462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062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E218B-2E6C-745F-0C26-FD75F0A8DF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teknikleri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8A3EA6-0CEE-05BE-C10B-E42C2E8FA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5026152" cy="3767328"/>
          </a:xfrm>
        </p:spPr>
        <p:txBody>
          <a:bodyPr/>
          <a:lstStyle/>
          <a:p>
            <a:pPr marL="0" indent="0">
              <a:buNone/>
            </a:pPr>
            <a:r>
              <a:rPr lang="tr-TR" b="1" dirty="0"/>
              <a:t>10. Ses tonu çeşitliliği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tr-TR" dirty="0"/>
              <a:t>Öğretmenin hikayeyi anlatırken sesini ve tonlamalarını kullanması</a:t>
            </a:r>
            <a:r>
              <a:rPr lang="en-US" dirty="0"/>
              <a:t> </a:t>
            </a:r>
          </a:p>
        </p:txBody>
      </p:sp>
      <p:sp>
        <p:nvSpPr>
          <p:cNvPr id="4" name="Cloud Callout 3">
            <a:extLst>
              <a:ext uri="{FF2B5EF4-FFF2-40B4-BE49-F238E27FC236}">
                <a16:creationId xmlns:a16="http://schemas.microsoft.com/office/drawing/2014/main" id="{AD3A8AFA-3B10-E899-5FE5-83735ABC9177}"/>
              </a:ext>
            </a:extLst>
          </p:cNvPr>
          <p:cNvSpPr/>
          <p:nvPr/>
        </p:nvSpPr>
        <p:spPr>
          <a:xfrm>
            <a:off x="6096000" y="1709928"/>
            <a:ext cx="5888736" cy="2212848"/>
          </a:xfrm>
          <a:prstGeom prst="cloudCallout">
            <a:avLst>
              <a:gd name="adj1" fmla="val -42470"/>
              <a:gd name="adj2" fmla="val 4556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Hikayenin doruk noktasını vurgulamak için ses tonu değiştirme, olaylar heyecanlıyken daha hızlı, hikayenin modu sakinken daha yavaş konuşma </a:t>
            </a:r>
            <a:r>
              <a:rPr lang="en-US" dirty="0"/>
              <a:t> </a:t>
            </a: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F6B47B05-BF33-62CA-9F98-7A4BE8AED9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4837867" y="3725943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24981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6A170D-D11B-FCE4-B411-221E183F7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Kitap </a:t>
            </a:r>
            <a:r>
              <a:rPr lang="en-US" dirty="0" err="1"/>
              <a:t>okurken</a:t>
            </a:r>
            <a:r>
              <a:rPr lang="en-US" dirty="0"/>
              <a:t> </a:t>
            </a:r>
            <a:r>
              <a:rPr lang="en-US" dirty="0" err="1"/>
              <a:t>kullanılan</a:t>
            </a:r>
            <a:r>
              <a:rPr lang="en-US" dirty="0"/>
              <a:t> </a:t>
            </a:r>
            <a:r>
              <a:rPr lang="en-US" dirty="0" err="1"/>
              <a:t>teknikler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00B0A-11E3-0A78-3B69-5F0A8565FC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578608"/>
            <a:ext cx="5414897" cy="3687281"/>
          </a:xfrm>
        </p:spPr>
        <p:txBody>
          <a:bodyPr/>
          <a:lstStyle/>
          <a:p>
            <a:pPr marL="0" indent="0">
              <a:buNone/>
            </a:pPr>
            <a:r>
              <a:rPr lang="tr-TR" b="1" dirty="0"/>
              <a:t>11. Yüz ifadeleri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tr-TR" dirty="0"/>
              <a:t>Öğretmenin canlı ve belirgin yüz ifadeleri kullanması </a:t>
            </a:r>
            <a:endParaRPr lang="en-US" dirty="0"/>
          </a:p>
        </p:txBody>
      </p:sp>
      <p:sp>
        <p:nvSpPr>
          <p:cNvPr id="6" name="Cloud Callout 5">
            <a:extLst>
              <a:ext uri="{FF2B5EF4-FFF2-40B4-BE49-F238E27FC236}">
                <a16:creationId xmlns:a16="http://schemas.microsoft.com/office/drawing/2014/main" id="{703D3DAB-77B9-3F4F-3868-A10E2000F340}"/>
              </a:ext>
            </a:extLst>
          </p:cNvPr>
          <p:cNvSpPr/>
          <p:nvPr/>
        </p:nvSpPr>
        <p:spPr>
          <a:xfrm>
            <a:off x="6303264" y="1513095"/>
            <a:ext cx="5888736" cy="2212848"/>
          </a:xfrm>
          <a:prstGeom prst="cloudCallout">
            <a:avLst>
              <a:gd name="adj1" fmla="val -45525"/>
              <a:gd name="adj2" fmla="val 4624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/>
              <a:t>Hikayede bir şey ters gittiğinde "O" şeklinde büyük bir yüz ifadesi yapma, duyguları yansıtmak için abartılı duygusal yüz ifadeleri kullanma </a:t>
            </a:r>
            <a:r>
              <a:rPr lang="en-US" dirty="0"/>
              <a:t> </a:t>
            </a:r>
          </a:p>
        </p:txBody>
      </p:sp>
      <p:pic>
        <p:nvPicPr>
          <p:cNvPr id="7" name="Picture 8">
            <a:extLst>
              <a:ext uri="{FF2B5EF4-FFF2-40B4-BE49-F238E27FC236}">
                <a16:creationId xmlns:a16="http://schemas.microsoft.com/office/drawing/2014/main" id="{C82BA35B-6536-FD50-3188-04E2DAEB0C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0" r="12507" b="7172"/>
          <a:stretch>
            <a:fillRect/>
          </a:stretch>
        </p:blipFill>
        <p:spPr bwMode="auto">
          <a:xfrm>
            <a:off x="5097176" y="3725943"/>
            <a:ext cx="1677857" cy="313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9711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F4417-71D6-F587-7040-C90956B490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237B8-B7CB-FE58-4E14-8322E0EB9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5F09B-D64A-6EB4-E78F-2CEC2CC00354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endParaRPr lang="en-US" sz="2800" dirty="0"/>
          </a:p>
          <a:p>
            <a:pPr marL="0" indent="0" algn="ctr">
              <a:buNone/>
            </a:pPr>
            <a:r>
              <a:rPr lang="en-US" sz="2800" dirty="0"/>
              <a:t>İKİNCİ OTURUM</a:t>
            </a:r>
          </a:p>
        </p:txBody>
      </p:sp>
    </p:spTree>
    <p:extLst>
      <p:ext uri="{BB962C8B-B14F-4D97-AF65-F5344CB8AC3E}">
        <p14:creationId xmlns:p14="http://schemas.microsoft.com/office/powerpoint/2010/main" val="23179158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3EF5E-803B-2183-A536-493D5941C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269010" cy="1044356"/>
          </a:xfrm>
        </p:spPr>
        <p:txBody>
          <a:bodyPr>
            <a:noAutofit/>
          </a:bodyPr>
          <a:lstStyle/>
          <a:p>
            <a:r>
              <a:rPr lang="en-US" sz="3200" dirty="0" err="1"/>
              <a:t>Videoda</a:t>
            </a:r>
            <a:r>
              <a:rPr lang="en-US" sz="3200" dirty="0"/>
              <a:t> </a:t>
            </a:r>
            <a:r>
              <a:rPr lang="en-US" sz="3200" dirty="0" err="1"/>
              <a:t>kullanılan</a:t>
            </a:r>
            <a:r>
              <a:rPr lang="en-US" sz="3200" dirty="0"/>
              <a:t> </a:t>
            </a:r>
            <a:r>
              <a:rPr lang="en-US" sz="3200" dirty="0" err="1"/>
              <a:t>kitap</a:t>
            </a:r>
            <a:r>
              <a:rPr lang="en-US" sz="3200" dirty="0"/>
              <a:t> </a:t>
            </a:r>
            <a:r>
              <a:rPr lang="en-US" sz="3200" dirty="0" err="1"/>
              <a:t>okuma</a:t>
            </a:r>
            <a:r>
              <a:rPr lang="en-US" sz="3200" dirty="0"/>
              <a:t> </a:t>
            </a:r>
            <a:r>
              <a:rPr lang="en-US" sz="3200" dirty="0" err="1"/>
              <a:t>tekniklerini</a:t>
            </a:r>
            <a:r>
              <a:rPr lang="en-US" sz="3200" dirty="0"/>
              <a:t> </a:t>
            </a:r>
            <a:r>
              <a:rPr lang="en-US" sz="3200" dirty="0" err="1"/>
              <a:t>yorumlar</a:t>
            </a:r>
            <a:r>
              <a:rPr lang="en-US" sz="3200" dirty="0"/>
              <a:t> </a:t>
            </a:r>
            <a:r>
              <a:rPr lang="en-US" sz="3200" dirty="0" err="1"/>
              <a:t>kısmına</a:t>
            </a:r>
            <a:r>
              <a:rPr lang="en-US" sz="3200" dirty="0"/>
              <a:t> </a:t>
            </a:r>
            <a:r>
              <a:rPr lang="en-US" sz="3200" dirty="0" err="1"/>
              <a:t>yazalım</a:t>
            </a:r>
            <a:r>
              <a:rPr lang="en-US" sz="3200" dirty="0"/>
              <a:t>.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4318C28-05E3-6638-E5D4-D47B96F6A9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7451753"/>
              </p:ext>
            </p:extLst>
          </p:nvPr>
        </p:nvGraphicFramePr>
        <p:xfrm>
          <a:off x="202044" y="2190228"/>
          <a:ext cx="5100612" cy="3873884"/>
        </p:xfrm>
        <a:graphic>
          <a:graphicData uri="http://schemas.openxmlformats.org/drawingml/2006/table">
            <a:tbl>
              <a:tblPr firstRow="1" firstCol="1" bandRow="1">
                <a:tableStyleId>{91EBBBCC-DAD2-459C-BE2E-F6DE35CF9A28}</a:tableStyleId>
              </a:tblPr>
              <a:tblGrid>
                <a:gridCol w="888376">
                  <a:extLst>
                    <a:ext uri="{9D8B030D-6E8A-4147-A177-3AD203B41FA5}">
                      <a16:colId xmlns:a16="http://schemas.microsoft.com/office/drawing/2014/main" val="3494544309"/>
                    </a:ext>
                  </a:extLst>
                </a:gridCol>
                <a:gridCol w="4212236">
                  <a:extLst>
                    <a:ext uri="{9D8B030D-6E8A-4147-A177-3AD203B41FA5}">
                      <a16:colId xmlns:a16="http://schemas.microsoft.com/office/drawing/2014/main" val="1783519766"/>
                    </a:ext>
                  </a:extLst>
                </a:gridCol>
              </a:tblGrid>
              <a:tr h="332774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Kitap </a:t>
                      </a:r>
                      <a:r>
                        <a:rPr lang="en-US" sz="1600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okurken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kullanılan</a:t>
                      </a: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teknikler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660820460"/>
                  </a:ext>
                </a:extLst>
              </a:tr>
              <a:tr h="332774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Yazılı metne atıfta bulunma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105710511"/>
                  </a:ext>
                </a:extLst>
              </a:tr>
              <a:tr h="492906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Görsel betimlemelere atıfta bulunma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772526821"/>
                  </a:ext>
                </a:extLst>
              </a:tr>
              <a:tr h="20303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Soru sorma teknikleri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650577187"/>
                  </a:ext>
                </a:extLst>
              </a:tr>
              <a:tr h="332774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Görev hakkında geri bildirim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37030010"/>
                  </a:ext>
                </a:extLst>
              </a:tr>
              <a:tr h="332774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Öğrenciye yönelik geri bildirim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591834984"/>
                  </a:ext>
                </a:extLst>
              </a:tr>
              <a:tr h="332774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Öğrencilere </a:t>
                      </a:r>
                      <a:r>
                        <a:rPr lang="tr-TR" sz="1600" kern="0" dirty="0" err="1">
                          <a:effectLst/>
                        </a:rPr>
                        <a:t>pandomim</a:t>
                      </a:r>
                      <a:r>
                        <a:rPr lang="tr-TR" sz="1600" kern="0" dirty="0">
                          <a:effectLst/>
                        </a:rPr>
                        <a:t> yaptırma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41154372"/>
                  </a:ext>
                </a:extLst>
              </a:tr>
              <a:tr h="332774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Hayal kurmalarını sağlama 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139991312"/>
                  </a:ext>
                </a:extLst>
              </a:tr>
              <a:tr h="332774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Öğretmen </a:t>
                      </a:r>
                      <a:r>
                        <a:rPr lang="tr-TR" sz="1600" kern="0" dirty="0" err="1">
                          <a:effectLst/>
                        </a:rPr>
                        <a:t>pandomimi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3765292"/>
                  </a:ext>
                </a:extLst>
              </a:tr>
              <a:tr h="20303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 Karakter geliştirme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07541993"/>
                  </a:ext>
                </a:extLst>
              </a:tr>
              <a:tr h="20303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Ses tonu çeşitliliği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45526661"/>
                  </a:ext>
                </a:extLst>
              </a:tr>
              <a:tr h="203030">
                <a:tc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US" sz="16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tr-TR" sz="1600" kern="0" dirty="0">
                          <a:effectLst/>
                        </a:rPr>
                        <a:t>Yüz ifadeleri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569554264"/>
                  </a:ext>
                </a:extLst>
              </a:tr>
            </a:tbl>
          </a:graphicData>
        </a:graphic>
      </p:graphicFrame>
      <p:pic>
        <p:nvPicPr>
          <p:cNvPr id="3" name="Online Media 2" descr="İnteraktif Kitap Okuma 📖🎭">
            <a:hlinkClick r:id="" action="ppaction://media"/>
            <a:extLst>
              <a:ext uri="{FF2B5EF4-FFF2-40B4-BE49-F238E27FC236}">
                <a16:creationId xmlns:a16="http://schemas.microsoft.com/office/drawing/2014/main" id="{170DA9BD-5F95-1323-527D-5B4A419EA55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5335568" y="2190228"/>
            <a:ext cx="6856432" cy="387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18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11FE7-5747-0651-D141-E8DEBC78F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Yapılan bir araştırmaya göre, 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A0E702E-D4C5-FA49-6CC1-81FC5A6B0417}"/>
              </a:ext>
            </a:extLst>
          </p:cNvPr>
          <p:cNvSpPr txBox="1"/>
          <p:nvPr/>
        </p:nvSpPr>
        <p:spPr>
          <a:xfrm>
            <a:off x="521208" y="2333685"/>
            <a:ext cx="102856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Drama </a:t>
            </a:r>
            <a:r>
              <a:rPr lang="en-US" sz="2400" b="1" dirty="0" err="1"/>
              <a:t>temelli</a:t>
            </a:r>
            <a:r>
              <a:rPr lang="en-US" sz="2400" b="1" dirty="0"/>
              <a:t> </a:t>
            </a:r>
            <a:r>
              <a:rPr lang="en-US" sz="2400" b="1" dirty="0" err="1"/>
              <a:t>stratejiler</a:t>
            </a:r>
            <a:r>
              <a:rPr lang="en-US" sz="2400" dirty="0"/>
              <a:t> (</a:t>
            </a:r>
            <a:r>
              <a:rPr lang="en-US" sz="2400" dirty="0" err="1"/>
              <a:t>pandomim</a:t>
            </a:r>
            <a:r>
              <a:rPr lang="en-US" sz="2400" dirty="0"/>
              <a:t>, </a:t>
            </a:r>
            <a:r>
              <a:rPr lang="tr-TR" sz="2400" kern="0" dirty="0"/>
              <a:t>hayal kurmalarını sağlama</a:t>
            </a:r>
            <a:r>
              <a:rPr lang="en-US" sz="2400" dirty="0"/>
              <a:t>, </a:t>
            </a:r>
            <a:r>
              <a:rPr lang="en-US" sz="2400" dirty="0" err="1"/>
              <a:t>öğretmen</a:t>
            </a:r>
            <a:r>
              <a:rPr lang="en-US" sz="2400" dirty="0"/>
              <a:t> </a:t>
            </a:r>
            <a:r>
              <a:rPr lang="en-US" sz="2400" dirty="0" err="1"/>
              <a:t>pandomimi</a:t>
            </a:r>
            <a:r>
              <a:rPr lang="en-US" sz="2400" dirty="0"/>
              <a:t>, </a:t>
            </a:r>
            <a:r>
              <a:rPr lang="en-US" sz="2400" dirty="0" err="1"/>
              <a:t>karakter</a:t>
            </a:r>
            <a:r>
              <a:rPr lang="en-US" sz="2400" dirty="0"/>
              <a:t> </a:t>
            </a:r>
            <a:r>
              <a:rPr lang="en-US" sz="2400" dirty="0" err="1"/>
              <a:t>geliştirme</a:t>
            </a:r>
            <a:r>
              <a:rPr lang="en-US" sz="2400" dirty="0"/>
              <a:t>) </a:t>
            </a:r>
            <a:r>
              <a:rPr lang="tr-TR" sz="2400" b="1" dirty="0"/>
              <a:t>hikayeyi</a:t>
            </a:r>
            <a:r>
              <a:rPr lang="en-US" sz="2400" b="1" dirty="0"/>
              <a:t> </a:t>
            </a:r>
            <a:r>
              <a:rPr lang="en-US" sz="2400" b="1" dirty="0" err="1"/>
              <a:t>daha</a:t>
            </a:r>
            <a:r>
              <a:rPr lang="en-US" sz="2400" b="1" dirty="0"/>
              <a:t> net </a:t>
            </a:r>
            <a:r>
              <a:rPr lang="en-US" sz="2400" b="1" dirty="0" err="1"/>
              <a:t>hatırlamayı</a:t>
            </a:r>
            <a:r>
              <a:rPr lang="en-US" sz="2400" b="1" dirty="0"/>
              <a:t> </a:t>
            </a:r>
            <a:r>
              <a:rPr lang="en-US" sz="2400" b="1" dirty="0" err="1"/>
              <a:t>sağlamaktadır</a:t>
            </a:r>
            <a:r>
              <a:rPr lang="en-US" sz="2400" b="1" dirty="0"/>
              <a:t>.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 err="1"/>
              <a:t>Öğretmenlerin</a:t>
            </a:r>
            <a:r>
              <a:rPr lang="en-US" sz="2400" dirty="0"/>
              <a:t> </a:t>
            </a:r>
            <a:r>
              <a:rPr lang="en-US" sz="2400" dirty="0" err="1"/>
              <a:t>hikaye</a:t>
            </a:r>
            <a:r>
              <a:rPr lang="en-US" sz="2400" dirty="0"/>
              <a:t> </a:t>
            </a:r>
            <a:r>
              <a:rPr lang="en-US" sz="2400" dirty="0" err="1"/>
              <a:t>okuma</a:t>
            </a:r>
            <a:r>
              <a:rPr lang="en-US" sz="2400" dirty="0"/>
              <a:t> </a:t>
            </a:r>
            <a:r>
              <a:rPr lang="en-US" sz="2400" dirty="0" err="1"/>
              <a:t>sırasında</a:t>
            </a:r>
            <a:r>
              <a:rPr lang="en-US" sz="2400" dirty="0"/>
              <a:t> </a:t>
            </a:r>
            <a:r>
              <a:rPr lang="en-US" sz="2400" b="1" dirty="0" err="1"/>
              <a:t>sorduğu</a:t>
            </a:r>
            <a:r>
              <a:rPr lang="en-US" sz="2400" b="1" dirty="0"/>
              <a:t> </a:t>
            </a:r>
            <a:r>
              <a:rPr lang="en-US" sz="2400" b="1" dirty="0" err="1"/>
              <a:t>soruların</a:t>
            </a:r>
            <a:r>
              <a:rPr lang="en-US" sz="2400" b="1" dirty="0"/>
              <a:t> </a:t>
            </a:r>
            <a:r>
              <a:rPr lang="en-US" sz="2400" b="1" dirty="0" err="1"/>
              <a:t>sıklığı</a:t>
            </a:r>
            <a:r>
              <a:rPr lang="en-US" sz="2400" b="1" dirty="0"/>
              <a:t> </a:t>
            </a:r>
            <a:r>
              <a:rPr lang="en-US" sz="2400" b="1" dirty="0" err="1"/>
              <a:t>ve</a:t>
            </a:r>
            <a:r>
              <a:rPr lang="en-US" sz="2400" b="1" dirty="0"/>
              <a:t> </a:t>
            </a:r>
            <a:r>
              <a:rPr lang="en-US" sz="2400" b="1" dirty="0" err="1"/>
              <a:t>kalites</a:t>
            </a:r>
            <a:r>
              <a:rPr lang="en-US" sz="2400" dirty="0" err="1"/>
              <a:t>i</a:t>
            </a:r>
            <a:r>
              <a:rPr lang="en-US" sz="2400" dirty="0"/>
              <a:t>, </a:t>
            </a:r>
            <a:r>
              <a:rPr lang="en-US" sz="2400" b="1" dirty="0" err="1"/>
              <a:t>öyküyü</a:t>
            </a:r>
            <a:r>
              <a:rPr lang="en-US" sz="2400" b="1" dirty="0"/>
              <a:t> </a:t>
            </a:r>
            <a:r>
              <a:rPr lang="en-US" sz="2400" b="1" dirty="0" err="1"/>
              <a:t>hatırlama</a:t>
            </a:r>
            <a:r>
              <a:rPr lang="en-US" sz="2400" b="1" dirty="0"/>
              <a:t> </a:t>
            </a:r>
            <a:r>
              <a:rPr lang="en-US" sz="2400" b="1" dirty="0" err="1"/>
              <a:t>ile</a:t>
            </a:r>
            <a:r>
              <a:rPr lang="en-US" sz="2400" b="1" dirty="0"/>
              <a:t> </a:t>
            </a:r>
            <a:r>
              <a:rPr lang="en-US" sz="2400" b="1" dirty="0" err="1"/>
              <a:t>ters</a:t>
            </a:r>
            <a:r>
              <a:rPr lang="en-US" sz="2400" b="1" dirty="0"/>
              <a:t> </a:t>
            </a:r>
            <a:r>
              <a:rPr lang="en-US" sz="2400" b="1" dirty="0" err="1"/>
              <a:t>orantılıdı</a:t>
            </a:r>
            <a:r>
              <a:rPr lang="en-US" sz="2400" dirty="0" err="1"/>
              <a:t>r</a:t>
            </a:r>
            <a:r>
              <a:rPr lang="en-US" sz="2400" dirty="0"/>
              <a:t>.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 err="1"/>
              <a:t>Sesli</a:t>
            </a:r>
            <a:r>
              <a:rPr lang="en-US" sz="2400" dirty="0"/>
              <a:t> </a:t>
            </a:r>
            <a:r>
              <a:rPr lang="en-US" sz="2400" dirty="0" err="1"/>
              <a:t>okuma</a:t>
            </a:r>
            <a:r>
              <a:rPr lang="en-US" sz="2400" dirty="0"/>
              <a:t> </a:t>
            </a:r>
            <a:r>
              <a:rPr lang="en-US" sz="2400" b="1" dirty="0" err="1"/>
              <a:t>tekniklerinde</a:t>
            </a:r>
            <a:r>
              <a:rPr lang="en-US" sz="2400" dirty="0"/>
              <a:t> </a:t>
            </a:r>
            <a:r>
              <a:rPr lang="en-US" sz="2400" b="1" dirty="0" err="1"/>
              <a:t>çeşitlilik</a:t>
            </a:r>
            <a:r>
              <a:rPr lang="en-US" sz="2400" b="1" dirty="0"/>
              <a:t> </a:t>
            </a:r>
            <a:r>
              <a:rPr lang="en-US" sz="2400" b="1" dirty="0" err="1"/>
              <a:t>önemlidir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6067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BDE96-7F65-C543-83F9-96255A31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6263640" cy="146304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kern="12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Sözlü</a:t>
            </a:r>
            <a:r>
              <a:rPr lang="en-US" b="1" kern="12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Hikaye</a:t>
            </a:r>
            <a:r>
              <a:rPr lang="en-US" b="1" kern="12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b="1" kern="12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Anlatımı</a:t>
            </a:r>
            <a:endParaRPr lang="en-US" b="1" kern="12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7B43D5-4194-2846-B9C1-B33D45CCA6A7}"/>
              </a:ext>
            </a:extLst>
          </p:cNvPr>
          <p:cNvSpPr/>
          <p:nvPr/>
        </p:nvSpPr>
        <p:spPr>
          <a:xfrm>
            <a:off x="521208" y="2578608"/>
            <a:ext cx="6263640" cy="3767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189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Güçlü </a:t>
            </a:r>
            <a:r>
              <a:rPr lang="en-US" sz="2400" b="1" dirty="0" err="1"/>
              <a:t>edebi</a:t>
            </a:r>
            <a:r>
              <a:rPr lang="en-US" sz="2400" b="1" dirty="0"/>
              <a:t> </a:t>
            </a:r>
            <a:r>
              <a:rPr lang="en-US" sz="2400" b="1" dirty="0" err="1"/>
              <a:t>kriterlerini</a:t>
            </a:r>
            <a:r>
              <a:rPr lang="en-US" sz="2400" b="1" dirty="0"/>
              <a:t> </a:t>
            </a:r>
            <a:r>
              <a:rPr lang="en-US" sz="2400" b="1" dirty="0" err="1"/>
              <a:t>karşılayan</a:t>
            </a:r>
            <a:r>
              <a:rPr lang="en-US" sz="2400" dirty="0"/>
              <a:t> </a:t>
            </a:r>
            <a:r>
              <a:rPr lang="en-US" sz="2400" dirty="0" err="1"/>
              <a:t>hemen</a:t>
            </a:r>
            <a:r>
              <a:rPr lang="en-US" sz="2400" dirty="0"/>
              <a:t> </a:t>
            </a:r>
            <a:r>
              <a:rPr lang="en-US" sz="2400" dirty="0" err="1"/>
              <a:t>hemen</a:t>
            </a:r>
            <a:r>
              <a:rPr lang="en-US" sz="2400" dirty="0"/>
              <a:t> her </a:t>
            </a:r>
            <a:r>
              <a:rPr lang="en-US" sz="2400" dirty="0" err="1"/>
              <a:t>öykü</a:t>
            </a:r>
            <a:r>
              <a:rPr lang="en-US" sz="2400" dirty="0"/>
              <a:t>, </a:t>
            </a:r>
            <a:r>
              <a:rPr lang="en-US" sz="2400" b="1" dirty="0" err="1"/>
              <a:t>sözlü</a:t>
            </a:r>
            <a:r>
              <a:rPr lang="en-US" sz="2400" b="1" dirty="0"/>
              <a:t> </a:t>
            </a:r>
            <a:r>
              <a:rPr lang="en-US" sz="2400" b="1" dirty="0" err="1"/>
              <a:t>hikaye</a:t>
            </a:r>
            <a:r>
              <a:rPr lang="en-US" sz="2400" b="1" dirty="0"/>
              <a:t> </a:t>
            </a:r>
            <a:r>
              <a:rPr lang="en-US" sz="2400" b="1" dirty="0" err="1"/>
              <a:t>anlatımı</a:t>
            </a:r>
            <a:r>
              <a:rPr lang="en-US" sz="2400" b="1" dirty="0"/>
              <a:t> </a:t>
            </a:r>
            <a:r>
              <a:rPr lang="en-US" sz="2400" b="1" dirty="0" err="1"/>
              <a:t>için</a:t>
            </a:r>
            <a:r>
              <a:rPr lang="en-US" sz="2400" b="1" dirty="0"/>
              <a:t> </a:t>
            </a:r>
            <a:r>
              <a:rPr lang="en-US" sz="2400" b="1" dirty="0" err="1"/>
              <a:t>kullanılabilir</a:t>
            </a:r>
            <a:r>
              <a:rPr lang="en-US" sz="2400" b="1" dirty="0"/>
              <a:t>.</a:t>
            </a:r>
          </a:p>
          <a:p>
            <a:pPr marL="457189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/>
              <a:t>Sözlü</a:t>
            </a:r>
            <a:r>
              <a:rPr lang="en-US" sz="2400" dirty="0"/>
              <a:t> </a:t>
            </a:r>
            <a:r>
              <a:rPr lang="en-US" sz="2400" dirty="0" err="1"/>
              <a:t>hikaye</a:t>
            </a:r>
            <a:r>
              <a:rPr lang="en-US" sz="2400" dirty="0"/>
              <a:t> </a:t>
            </a:r>
            <a:r>
              <a:rPr lang="en-US" sz="2400" dirty="0" err="1"/>
              <a:t>anlatıcıları</a:t>
            </a:r>
            <a:r>
              <a:rPr lang="en-US" sz="2400" dirty="0"/>
              <a:t>, </a:t>
            </a:r>
            <a:r>
              <a:rPr lang="en-US" sz="2400" b="1" dirty="0" err="1"/>
              <a:t>sunuma</a:t>
            </a:r>
            <a:r>
              <a:rPr lang="en-US" sz="2400" b="1" dirty="0"/>
              <a:t> </a:t>
            </a:r>
            <a:r>
              <a:rPr lang="en-US" sz="2400" b="1" dirty="0" err="1"/>
              <a:t>kendilerinden</a:t>
            </a:r>
            <a:r>
              <a:rPr lang="en-US" sz="2400" b="1" dirty="0"/>
              <a:t> </a:t>
            </a:r>
            <a:r>
              <a:rPr lang="en-US" sz="2400" b="1" dirty="0" err="1"/>
              <a:t>ve</a:t>
            </a:r>
            <a:r>
              <a:rPr lang="en-US" sz="2400" b="1" dirty="0"/>
              <a:t> </a:t>
            </a:r>
            <a:r>
              <a:rPr lang="en-US" sz="2400" b="1" dirty="0" err="1"/>
              <a:t>dil</a:t>
            </a:r>
            <a:r>
              <a:rPr lang="en-US" sz="2400" b="1" dirty="0"/>
              <a:t> </a:t>
            </a:r>
            <a:r>
              <a:rPr lang="en-US" sz="2400" b="1" dirty="0" err="1"/>
              <a:t>zenginliklerinde</a:t>
            </a:r>
            <a:r>
              <a:rPr lang="en-US" sz="2400" dirty="0"/>
              <a:t> </a:t>
            </a:r>
            <a:r>
              <a:rPr lang="en-US" sz="2400" dirty="0" err="1"/>
              <a:t>bir</a:t>
            </a:r>
            <a:r>
              <a:rPr lang="en-US" sz="2400" dirty="0"/>
              <a:t> </a:t>
            </a:r>
            <a:r>
              <a:rPr lang="en-US" sz="2400" dirty="0" err="1"/>
              <a:t>şeyler</a:t>
            </a:r>
            <a:r>
              <a:rPr lang="en-US" sz="2400" dirty="0"/>
              <a:t> </a:t>
            </a:r>
            <a:r>
              <a:rPr lang="en-US" sz="2400" dirty="0" err="1"/>
              <a:t>katmalıdır</a:t>
            </a:r>
            <a:r>
              <a:rPr lang="en-US" sz="2400" dirty="0"/>
              <a:t>.</a:t>
            </a:r>
          </a:p>
          <a:p>
            <a:pPr marL="457189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Öykü, </a:t>
            </a:r>
            <a:r>
              <a:rPr lang="en-US" sz="2400" b="1" dirty="0" err="1"/>
              <a:t>anlatıcısının</a:t>
            </a:r>
            <a:r>
              <a:rPr lang="en-US" sz="2400" b="1" dirty="0"/>
              <a:t> </a:t>
            </a:r>
            <a:r>
              <a:rPr lang="en-US" sz="2400" b="1" dirty="0" err="1"/>
              <a:t>hayal</a:t>
            </a:r>
            <a:r>
              <a:rPr lang="en-US" sz="2400" b="1" dirty="0"/>
              <a:t> </a:t>
            </a:r>
            <a:r>
              <a:rPr lang="en-US" sz="2400" b="1" dirty="0" err="1"/>
              <a:t>gücünün</a:t>
            </a:r>
            <a:r>
              <a:rPr lang="en-US" sz="2400" b="1" dirty="0"/>
              <a:t> </a:t>
            </a:r>
            <a:r>
              <a:rPr lang="en-US" sz="2400" b="1" dirty="0" err="1"/>
              <a:t>bir</a:t>
            </a:r>
            <a:r>
              <a:rPr lang="en-US" sz="2400" b="1" dirty="0"/>
              <a:t> </a:t>
            </a:r>
            <a:r>
              <a:rPr lang="en-US" sz="2400" b="1" dirty="0" err="1"/>
              <a:t>parçası</a:t>
            </a:r>
            <a:r>
              <a:rPr lang="en-US" sz="2400" dirty="0"/>
              <a:t> </a:t>
            </a:r>
            <a:r>
              <a:rPr lang="en-US" sz="2400" dirty="0" err="1"/>
              <a:t>olmalıdır</a:t>
            </a:r>
            <a:r>
              <a:rPr lang="en-US" sz="2400" dirty="0"/>
              <a:t>.</a:t>
            </a:r>
            <a:endParaRPr lang="en-US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52FA52-4E79-68B9-810C-19B8681508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1" r="-2" b="10255"/>
          <a:stretch>
            <a:fillRect/>
          </a:stretch>
        </p:blipFill>
        <p:spPr bwMode="auto">
          <a:xfrm>
            <a:off x="7306492" y="976160"/>
            <a:ext cx="4364590" cy="398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8235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4" name="Rectangle 4103">
            <a:extLst>
              <a:ext uri="{FF2B5EF4-FFF2-40B4-BE49-F238E27FC236}">
                <a16:creationId xmlns:a16="http://schemas.microsoft.com/office/drawing/2014/main" id="{8267EEE4-6354-4F1C-9484-951F0EB92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6" y="0"/>
            <a:ext cx="1218564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98" name="Rectangle 2">
            <a:extLst>
              <a:ext uri="{FF2B5EF4-FFF2-40B4-BE49-F238E27FC236}">
                <a16:creationId xmlns:a16="http://schemas.microsoft.com/office/drawing/2014/main" id="{571F18E1-7AEA-7F44-8F59-D8AA93D579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89768" y="609600"/>
            <a:ext cx="5498361" cy="1320800"/>
          </a:xfrm>
        </p:spPr>
        <p:txBody>
          <a:bodyPr anchor="ctr">
            <a:normAutofit/>
          </a:bodyPr>
          <a:lstStyle/>
          <a:p>
            <a:r>
              <a:rPr lang="tr-TR" altLang="en-US"/>
              <a:t>Çocuk Edebiyatı Nedir? </a:t>
            </a:r>
          </a:p>
        </p:txBody>
      </p:sp>
      <p:sp>
        <p:nvSpPr>
          <p:cNvPr id="4106" name="Isosceles Triangle 4105">
            <a:extLst>
              <a:ext uri="{FF2B5EF4-FFF2-40B4-BE49-F238E27FC236}">
                <a16:creationId xmlns:a16="http://schemas.microsoft.com/office/drawing/2014/main" id="{0E5A83F9-E6B8-40BD-9C0D-9A6F156507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rgbClr val="723B67">
              <a:alpha val="8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E0C0067D-0FFD-AE48-A1F9-C6D7BE881F0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9770" y="2160589"/>
            <a:ext cx="5549732" cy="3880773"/>
          </a:xfrm>
        </p:spPr>
        <p:txBody>
          <a:bodyPr>
            <a:normAutofit/>
          </a:bodyPr>
          <a:lstStyle/>
          <a:p>
            <a:r>
              <a:rPr lang="en-US" cap="none" noProof="1"/>
              <a:t>Çocuk edebiyatı, çocuklara okunan ve çocuklar tarafından okunan kitaplar koleksiyonudur.</a:t>
            </a:r>
          </a:p>
          <a:p>
            <a:r>
              <a:rPr lang="en-US" b="1" cap="none" noProof="1"/>
              <a:t>Doğumdan yaklaşık 15 yaşına kadar </a:t>
            </a:r>
            <a:r>
              <a:rPr lang="en-US" cap="none" noProof="1"/>
              <a:t>olan çocuklar için uygundur.</a:t>
            </a:r>
          </a:p>
          <a:p>
            <a:r>
              <a:rPr lang="en-US" cap="none" noProof="1"/>
              <a:t>Kart kitaplardan</a:t>
            </a:r>
            <a:r>
              <a:rPr lang="tr-TR" cap="none" noProof="1"/>
              <a:t> (board books)</a:t>
            </a:r>
            <a:r>
              <a:rPr lang="en-US" cap="none" noProof="1"/>
              <a:t> genç yetişkin edebiyatına kadar uzanır.</a:t>
            </a:r>
          </a:p>
          <a:p>
            <a:endParaRPr lang="en-US" cap="none" noProof="1"/>
          </a:p>
          <a:p>
            <a:endParaRPr lang="en-US" cap="none" noProof="1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DC246C-2EE2-D88F-0340-7DDC93A7E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" r="9180" b="-3"/>
          <a:stretch>
            <a:fillRect/>
          </a:stretch>
        </p:blipFill>
        <p:spPr bwMode="auto">
          <a:xfrm>
            <a:off x="7531482" y="10"/>
            <a:ext cx="4657341" cy="344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Görsel olarak aranan resim">
            <a:extLst>
              <a:ext uri="{FF2B5EF4-FFF2-40B4-BE49-F238E27FC236}">
                <a16:creationId xmlns:a16="http://schemas.microsoft.com/office/drawing/2014/main" id="{B0B1ED5E-F00E-B1A6-9173-84AC9B0FC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" r="-1" b="-1"/>
          <a:stretch>
            <a:fillRect/>
          </a:stretch>
        </p:blipFill>
        <p:spPr bwMode="auto">
          <a:xfrm>
            <a:off x="7528308" y="3437472"/>
            <a:ext cx="4657341" cy="3428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8458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94BC4-2A4A-E540-BAC6-819CCE67B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4754880" cy="146304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err="1"/>
              <a:t>Sözlü</a:t>
            </a:r>
            <a:r>
              <a:rPr lang="en-US" dirty="0"/>
              <a:t> </a:t>
            </a:r>
            <a:r>
              <a:rPr lang="en-US" dirty="0" err="1"/>
              <a:t>Hikaye</a:t>
            </a:r>
            <a:r>
              <a:rPr lang="en-US" dirty="0"/>
              <a:t> </a:t>
            </a:r>
            <a:r>
              <a:rPr lang="en-US" dirty="0" err="1"/>
              <a:t>Anlatımı</a:t>
            </a:r>
            <a:endParaRPr lang="en-US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90AD3F-4D4D-DF44-80AE-33E4FAB238F0}"/>
              </a:ext>
            </a:extLst>
          </p:cNvPr>
          <p:cNvSpPr/>
          <p:nvPr/>
        </p:nvSpPr>
        <p:spPr>
          <a:xfrm>
            <a:off x="521208" y="2578608"/>
            <a:ext cx="4672584" cy="37673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8099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Açık </a:t>
            </a:r>
            <a:r>
              <a:rPr lang="en-US" sz="2400" b="1" dirty="0" err="1"/>
              <a:t>ve</a:t>
            </a:r>
            <a:r>
              <a:rPr lang="en-US" sz="2400" b="1" dirty="0"/>
              <a:t> </a:t>
            </a:r>
            <a:r>
              <a:rPr lang="en-US" sz="2400" b="1" dirty="0" err="1"/>
              <a:t>güçlü</a:t>
            </a:r>
            <a:r>
              <a:rPr lang="en-US" sz="2400" b="1" dirty="0"/>
              <a:t> </a:t>
            </a:r>
            <a:r>
              <a:rPr lang="en-US" sz="2400" b="1" dirty="0" err="1"/>
              <a:t>karakterlere</a:t>
            </a:r>
            <a:r>
              <a:rPr lang="en-US" sz="2400" dirty="0"/>
              <a:t> </a:t>
            </a:r>
            <a:r>
              <a:rPr lang="en-US" sz="2400" dirty="0" err="1"/>
              <a:t>sahip</a:t>
            </a:r>
            <a:r>
              <a:rPr lang="en-US" sz="2400" dirty="0"/>
              <a:t> </a:t>
            </a:r>
            <a:r>
              <a:rPr lang="en-US" sz="2400" dirty="0" err="1"/>
              <a:t>öyküler</a:t>
            </a:r>
            <a:r>
              <a:rPr lang="en-US" sz="2400" dirty="0"/>
              <a:t> </a:t>
            </a:r>
            <a:r>
              <a:rPr lang="en-US" sz="2400" dirty="0" err="1"/>
              <a:t>seçmek</a:t>
            </a:r>
            <a:r>
              <a:rPr lang="en-US" sz="2400" dirty="0"/>
              <a:t> </a:t>
            </a:r>
            <a:r>
              <a:rPr lang="en-US" sz="2400" dirty="0" err="1"/>
              <a:t>en</a:t>
            </a:r>
            <a:r>
              <a:rPr lang="en-US" sz="2400" dirty="0"/>
              <a:t> </a:t>
            </a:r>
            <a:r>
              <a:rPr lang="en-US" sz="2400" dirty="0" err="1"/>
              <a:t>iyisidir</a:t>
            </a:r>
            <a:r>
              <a:rPr lang="en-US" sz="2400" dirty="0"/>
              <a:t>.</a:t>
            </a:r>
          </a:p>
          <a:p>
            <a:pPr marL="38099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err="1"/>
              <a:t>Çocukların</a:t>
            </a:r>
            <a:r>
              <a:rPr lang="en-US" sz="2400" dirty="0"/>
              <a:t> </a:t>
            </a:r>
            <a:r>
              <a:rPr lang="en-US" sz="2400" dirty="0" err="1"/>
              <a:t>hayal</a:t>
            </a:r>
            <a:r>
              <a:rPr lang="en-US" sz="2400" dirty="0"/>
              <a:t> </a:t>
            </a:r>
            <a:r>
              <a:rPr lang="en-US" sz="2400" dirty="0" err="1"/>
              <a:t>güçlerinde</a:t>
            </a:r>
            <a:r>
              <a:rPr lang="en-US" sz="2400" dirty="0"/>
              <a:t> </a:t>
            </a:r>
            <a:r>
              <a:rPr lang="en-US" sz="2400" dirty="0" err="1"/>
              <a:t>canlandırabilmeleri</a:t>
            </a:r>
            <a:r>
              <a:rPr lang="en-US" sz="2400" dirty="0"/>
              <a:t> </a:t>
            </a:r>
            <a:r>
              <a:rPr lang="en-US" sz="2400" dirty="0" err="1"/>
              <a:t>için</a:t>
            </a:r>
            <a:r>
              <a:rPr lang="en-US" sz="2400" dirty="0"/>
              <a:t> </a:t>
            </a:r>
            <a:r>
              <a:rPr lang="en-US" sz="2400" b="1" dirty="0" err="1"/>
              <a:t>olay</a:t>
            </a:r>
            <a:r>
              <a:rPr lang="en-US" sz="2400" b="1" dirty="0"/>
              <a:t> </a:t>
            </a:r>
            <a:r>
              <a:rPr lang="en-US" sz="2400" b="1" dirty="0" err="1"/>
              <a:t>örgüsü</a:t>
            </a:r>
            <a:r>
              <a:rPr lang="en-US" sz="2400" b="1" dirty="0"/>
              <a:t> </a:t>
            </a:r>
            <a:r>
              <a:rPr lang="en-US" sz="2400" b="1" dirty="0" err="1"/>
              <a:t>oldukça</a:t>
            </a:r>
            <a:r>
              <a:rPr lang="en-US" sz="2400" b="1" dirty="0"/>
              <a:t> </a:t>
            </a:r>
            <a:r>
              <a:rPr lang="en-US" sz="2400" b="1" dirty="0" err="1"/>
              <a:t>basit</a:t>
            </a:r>
            <a:r>
              <a:rPr lang="en-US" sz="2400" dirty="0"/>
              <a:t> </a:t>
            </a:r>
            <a:r>
              <a:rPr lang="en-US" sz="2400" dirty="0" err="1"/>
              <a:t>olmalıdır</a:t>
            </a:r>
            <a:r>
              <a:rPr lang="en-US" sz="2400" dirty="0"/>
              <a:t>.</a:t>
            </a:r>
          </a:p>
          <a:p>
            <a:pPr marL="380990" indent="-2286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Öykü, </a:t>
            </a:r>
            <a:r>
              <a:rPr lang="en-US" sz="2400" dirty="0" err="1"/>
              <a:t>anlatıcı</a:t>
            </a:r>
            <a:r>
              <a:rPr lang="en-US" sz="2400" dirty="0"/>
              <a:t> </a:t>
            </a:r>
            <a:r>
              <a:rPr lang="en-US" sz="2400" dirty="0" err="1"/>
              <a:t>için</a:t>
            </a:r>
            <a:r>
              <a:rPr lang="en-US" sz="2400" dirty="0"/>
              <a:t> </a:t>
            </a:r>
            <a:r>
              <a:rPr lang="en-US" sz="2400" b="1" dirty="0" err="1"/>
              <a:t>büyüleyici</a:t>
            </a:r>
            <a:r>
              <a:rPr lang="en-US" sz="2400" b="1" dirty="0"/>
              <a:t> </a:t>
            </a:r>
            <a:r>
              <a:rPr lang="en-US" sz="2400" b="1" dirty="0" err="1"/>
              <a:t>olmalı</a:t>
            </a:r>
            <a:r>
              <a:rPr lang="en-US" sz="2400" b="1" dirty="0"/>
              <a:t> </a:t>
            </a:r>
            <a:r>
              <a:rPr lang="en-US" sz="2400" b="1" dirty="0" err="1"/>
              <a:t>ve</a:t>
            </a:r>
            <a:r>
              <a:rPr lang="en-US" sz="2400" b="1" dirty="0"/>
              <a:t> </a:t>
            </a:r>
            <a:r>
              <a:rPr lang="en-US" sz="2400" b="1" dirty="0" err="1"/>
              <a:t>doğal</a:t>
            </a:r>
            <a:r>
              <a:rPr lang="en-US" sz="2400" b="1" dirty="0"/>
              <a:t> </a:t>
            </a:r>
            <a:r>
              <a:rPr lang="en-US" sz="2400" b="1" dirty="0" err="1"/>
              <a:t>bir</a:t>
            </a:r>
            <a:r>
              <a:rPr lang="en-US" sz="2400" b="1" dirty="0"/>
              <a:t> </a:t>
            </a:r>
            <a:r>
              <a:rPr lang="en-US" sz="2400" b="1" dirty="0" err="1"/>
              <a:t>coşku</a:t>
            </a:r>
            <a:r>
              <a:rPr lang="en-US" sz="2400" dirty="0"/>
              <a:t> </a:t>
            </a:r>
            <a:r>
              <a:rPr lang="en-US" sz="2400" dirty="0" err="1"/>
              <a:t>yaratmalıdır</a:t>
            </a:r>
            <a:r>
              <a:rPr lang="en-US" sz="2400" dirty="0"/>
              <a:t>.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EBE40D6-3A3E-5DA2-A7A1-31DCBE985B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1" r="-2" b="10255"/>
          <a:stretch>
            <a:fillRect/>
          </a:stretch>
        </p:blipFill>
        <p:spPr bwMode="auto">
          <a:xfrm>
            <a:off x="5958018" y="508090"/>
            <a:ext cx="5709726" cy="521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72555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313E7C-BC16-BA49-8A5F-1196A4888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733" dirty="0">
                <a:latin typeface="Helvetica" pitchFamily="2" charset="0"/>
              </a:rPr>
              <a:t>Kukla </a:t>
            </a:r>
            <a:r>
              <a:rPr lang="en-US" sz="3733" dirty="0" err="1">
                <a:latin typeface="Helvetica" pitchFamily="2" charset="0"/>
              </a:rPr>
              <a:t>ile</a:t>
            </a:r>
            <a:r>
              <a:rPr lang="en-US" sz="3733" dirty="0">
                <a:latin typeface="Helvetica" pitchFamily="2" charset="0"/>
              </a:rPr>
              <a:t> </a:t>
            </a:r>
            <a:r>
              <a:rPr lang="en-US" sz="3733" dirty="0" err="1">
                <a:latin typeface="Helvetica" pitchFamily="2" charset="0"/>
              </a:rPr>
              <a:t>Hikaye</a:t>
            </a:r>
            <a:r>
              <a:rPr lang="en-US" sz="3733" dirty="0">
                <a:latin typeface="Helvetica" pitchFamily="2" charset="0"/>
              </a:rPr>
              <a:t> </a:t>
            </a:r>
            <a:r>
              <a:rPr lang="en-US" sz="3733" dirty="0" err="1">
                <a:latin typeface="Helvetica" pitchFamily="2" charset="0"/>
              </a:rPr>
              <a:t>Anlatımı</a:t>
            </a:r>
            <a:endParaRPr lang="en-US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4A3C10-4FE8-6FB2-3635-5E2951603AF8}"/>
              </a:ext>
            </a:extLst>
          </p:cNvPr>
          <p:cNvSpPr txBox="1"/>
          <p:nvPr/>
        </p:nvSpPr>
        <p:spPr>
          <a:xfrm>
            <a:off x="258873" y="1709928"/>
            <a:ext cx="609946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noProof="1"/>
              <a:t>Çocuklar için hikaye anlatımını zenginleştirmenin </a:t>
            </a:r>
            <a:r>
              <a:rPr lang="tr-TR" b="1" noProof="1"/>
              <a:t>eğlenceli ve kolay bir yoldur.</a:t>
            </a:r>
          </a:p>
          <a:p>
            <a:endParaRPr lang="tr-TR" b="1" noProof="1"/>
          </a:p>
          <a:p>
            <a:r>
              <a:rPr lang="tr-TR" noProof="1"/>
              <a:t>Çeşitli hikaye paylaşım etkinliklerinde kullanılabilirler.</a:t>
            </a:r>
          </a:p>
          <a:p>
            <a:endParaRPr lang="tr-TR" noProof="1"/>
          </a:p>
          <a:p>
            <a:r>
              <a:rPr lang="tr-TR" noProof="1"/>
              <a:t>Ülkem Yanımda Platformunda kurgu hikayeler ve geleneksel hikayeler</a:t>
            </a:r>
          </a:p>
          <a:p>
            <a:endParaRPr lang="tr-TR" noProof="1"/>
          </a:p>
          <a:p>
            <a:r>
              <a:rPr lang="tr-TR" noProof="1"/>
              <a:t>Nasıl kullanılır?</a:t>
            </a:r>
          </a:p>
          <a:p>
            <a:endParaRPr lang="tr-TR" noProof="1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noProof="1"/>
              <a:t>Belirli bir kural yok.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noProof="1"/>
              <a:t>Motivasyon sağlamak ve hikaye anlatmak için kullanılabilirler.</a:t>
            </a:r>
          </a:p>
          <a:p>
            <a:endParaRPr lang="tr-TR" noProof="1"/>
          </a:p>
          <a:p>
            <a:endParaRPr lang="tr-TR" noProof="1"/>
          </a:p>
          <a:p>
            <a:endParaRPr lang="tr-TR" noProof="1"/>
          </a:p>
          <a:p>
            <a:endParaRPr lang="tr-TR" noProof="1"/>
          </a:p>
          <a:p>
            <a:endParaRPr lang="tr-TR" noProof="1"/>
          </a:p>
          <a:p>
            <a:endParaRPr lang="tr-TR" noProof="1"/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528247F-BCAE-D92A-9AAF-CE0AC7638B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30670886"/>
              </p:ext>
            </p:extLst>
          </p:nvPr>
        </p:nvGraphicFramePr>
        <p:xfrm>
          <a:off x="258873" y="5011379"/>
          <a:ext cx="6962913" cy="1337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object 8">
            <a:extLst>
              <a:ext uri="{FF2B5EF4-FFF2-40B4-BE49-F238E27FC236}">
                <a16:creationId xmlns:a16="http://schemas.microsoft.com/office/drawing/2014/main" id="{2C3EAA7B-5CEE-7D42-F709-0D022A7591AF}"/>
              </a:ext>
            </a:extLst>
          </p:cNvPr>
          <p:cNvGrpSpPr/>
          <p:nvPr/>
        </p:nvGrpSpPr>
        <p:grpSpPr>
          <a:xfrm>
            <a:off x="8823187" y="3972085"/>
            <a:ext cx="3471786" cy="1704396"/>
            <a:chOff x="9143612" y="5237618"/>
            <a:chExt cx="7814945" cy="4432300"/>
          </a:xfrm>
        </p:grpSpPr>
        <p:sp>
          <p:nvSpPr>
            <p:cNvPr id="9" name="object 9">
              <a:extLst>
                <a:ext uri="{FF2B5EF4-FFF2-40B4-BE49-F238E27FC236}">
                  <a16:creationId xmlns:a16="http://schemas.microsoft.com/office/drawing/2014/main" id="{C9CB61FF-B400-6D93-8D96-E6EF51F4CB8C}"/>
                </a:ext>
              </a:extLst>
            </p:cNvPr>
            <p:cNvSpPr/>
            <p:nvPr/>
          </p:nvSpPr>
          <p:spPr>
            <a:xfrm>
              <a:off x="9175072" y="5288152"/>
              <a:ext cx="7740650" cy="4363085"/>
            </a:xfrm>
            <a:custGeom>
              <a:avLst/>
              <a:gdLst/>
              <a:ahLst/>
              <a:cxnLst/>
              <a:rect l="l" t="t" r="r" b="b"/>
              <a:pathLst>
                <a:path w="7740650" h="4363084">
                  <a:moveTo>
                    <a:pt x="7740585" y="4362651"/>
                  </a:moveTo>
                  <a:lnTo>
                    <a:pt x="0" y="4339328"/>
                  </a:lnTo>
                  <a:lnTo>
                    <a:pt x="0" y="1553566"/>
                  </a:lnTo>
                  <a:lnTo>
                    <a:pt x="54377" y="58307"/>
                  </a:lnTo>
                  <a:lnTo>
                    <a:pt x="3853372" y="0"/>
                  </a:lnTo>
                  <a:lnTo>
                    <a:pt x="7682323" y="15548"/>
                  </a:lnTo>
                  <a:lnTo>
                    <a:pt x="7740585" y="436265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sp>
          <p:nvSpPr>
            <p:cNvPr id="10" name="object 10">
              <a:extLst>
                <a:ext uri="{FF2B5EF4-FFF2-40B4-BE49-F238E27FC236}">
                  <a16:creationId xmlns:a16="http://schemas.microsoft.com/office/drawing/2014/main" id="{111B0533-1F1F-76FE-5C2A-90A8D89A9860}"/>
                </a:ext>
              </a:extLst>
            </p:cNvPr>
            <p:cNvSpPr/>
            <p:nvPr/>
          </p:nvSpPr>
          <p:spPr>
            <a:xfrm>
              <a:off x="9143612" y="5237618"/>
              <a:ext cx="7814945" cy="4432300"/>
            </a:xfrm>
            <a:custGeom>
              <a:avLst/>
              <a:gdLst/>
              <a:ahLst/>
              <a:cxnLst/>
              <a:rect l="l" t="t" r="r" b="b"/>
              <a:pathLst>
                <a:path w="7814944" h="4432300">
                  <a:moveTo>
                    <a:pt x="6570108" y="12700"/>
                  </a:moveTo>
                  <a:lnTo>
                    <a:pt x="4852344" y="12700"/>
                  </a:lnTo>
                  <a:lnTo>
                    <a:pt x="4899981" y="0"/>
                  </a:lnTo>
                  <a:lnTo>
                    <a:pt x="6520386" y="0"/>
                  </a:lnTo>
                  <a:lnTo>
                    <a:pt x="6570108" y="12700"/>
                  </a:lnTo>
                  <a:close/>
                </a:path>
                <a:path w="7814944" h="4432300">
                  <a:moveTo>
                    <a:pt x="7165051" y="25400"/>
                  </a:moveTo>
                  <a:lnTo>
                    <a:pt x="1890620" y="25400"/>
                  </a:lnTo>
                  <a:lnTo>
                    <a:pt x="2472743" y="12700"/>
                  </a:lnTo>
                  <a:lnTo>
                    <a:pt x="7115591" y="12700"/>
                  </a:lnTo>
                  <a:lnTo>
                    <a:pt x="7165051" y="25400"/>
                  </a:lnTo>
                  <a:close/>
                </a:path>
                <a:path w="7814944" h="4432300">
                  <a:moveTo>
                    <a:pt x="7362893" y="38100"/>
                  </a:moveTo>
                  <a:lnTo>
                    <a:pt x="1143183" y="38100"/>
                  </a:lnTo>
                  <a:lnTo>
                    <a:pt x="1197700" y="25400"/>
                  </a:lnTo>
                  <a:lnTo>
                    <a:pt x="7313433" y="25400"/>
                  </a:lnTo>
                  <a:lnTo>
                    <a:pt x="7362893" y="38100"/>
                  </a:lnTo>
                  <a:close/>
                </a:path>
                <a:path w="7814944" h="4432300">
                  <a:moveTo>
                    <a:pt x="7641967" y="50800"/>
                  </a:moveTo>
                  <a:lnTo>
                    <a:pt x="949164" y="50800"/>
                  </a:lnTo>
                  <a:lnTo>
                    <a:pt x="996438" y="38100"/>
                  </a:lnTo>
                  <a:lnTo>
                    <a:pt x="7612174" y="38100"/>
                  </a:lnTo>
                  <a:lnTo>
                    <a:pt x="7641967" y="50800"/>
                  </a:lnTo>
                  <a:close/>
                </a:path>
                <a:path w="7814944" h="4432300">
                  <a:moveTo>
                    <a:pt x="7814770" y="4381500"/>
                  </a:moveTo>
                  <a:lnTo>
                    <a:pt x="7744855" y="4381500"/>
                  </a:lnTo>
                  <a:lnTo>
                    <a:pt x="7747708" y="4343400"/>
                  </a:lnTo>
                  <a:lnTo>
                    <a:pt x="7750196" y="4318000"/>
                  </a:lnTo>
                  <a:lnTo>
                    <a:pt x="7751956" y="4279900"/>
                  </a:lnTo>
                  <a:lnTo>
                    <a:pt x="7752624" y="4254500"/>
                  </a:lnTo>
                  <a:lnTo>
                    <a:pt x="7750529" y="4152900"/>
                  </a:lnTo>
                  <a:lnTo>
                    <a:pt x="7749525" y="4102100"/>
                  </a:lnTo>
                  <a:lnTo>
                    <a:pt x="7748573" y="4051300"/>
                  </a:lnTo>
                  <a:lnTo>
                    <a:pt x="7747692" y="4013200"/>
                  </a:lnTo>
                  <a:lnTo>
                    <a:pt x="7746898" y="3962400"/>
                  </a:lnTo>
                  <a:lnTo>
                    <a:pt x="7746209" y="3911600"/>
                  </a:lnTo>
                  <a:lnTo>
                    <a:pt x="7745643" y="3860800"/>
                  </a:lnTo>
                  <a:lnTo>
                    <a:pt x="7745324" y="3822700"/>
                  </a:lnTo>
                  <a:lnTo>
                    <a:pt x="7745217" y="3810000"/>
                  </a:lnTo>
                  <a:lnTo>
                    <a:pt x="7745016" y="3771900"/>
                  </a:lnTo>
                  <a:lnTo>
                    <a:pt x="7744949" y="3759200"/>
                  </a:lnTo>
                  <a:lnTo>
                    <a:pt x="7744855" y="3708400"/>
                  </a:lnTo>
                  <a:lnTo>
                    <a:pt x="7745632" y="3657600"/>
                  </a:lnTo>
                  <a:lnTo>
                    <a:pt x="7749050" y="3556000"/>
                  </a:lnTo>
                  <a:lnTo>
                    <a:pt x="7749827" y="3505200"/>
                  </a:lnTo>
                  <a:lnTo>
                    <a:pt x="7748740" y="3454400"/>
                  </a:lnTo>
                  <a:lnTo>
                    <a:pt x="7748305" y="3416300"/>
                  </a:lnTo>
                  <a:lnTo>
                    <a:pt x="7747124" y="3365500"/>
                  </a:lnTo>
                  <a:lnTo>
                    <a:pt x="7745384" y="3314700"/>
                  </a:lnTo>
                  <a:lnTo>
                    <a:pt x="7743271" y="3263900"/>
                  </a:lnTo>
                  <a:lnTo>
                    <a:pt x="7740971" y="3225800"/>
                  </a:lnTo>
                  <a:lnTo>
                    <a:pt x="7739168" y="3200400"/>
                  </a:lnTo>
                  <a:lnTo>
                    <a:pt x="7738211" y="3175000"/>
                  </a:lnTo>
                  <a:lnTo>
                    <a:pt x="7737221" y="3162300"/>
                  </a:lnTo>
                  <a:lnTo>
                    <a:pt x="7736199" y="3136900"/>
                  </a:lnTo>
                  <a:lnTo>
                    <a:pt x="7735148" y="3098800"/>
                  </a:lnTo>
                  <a:lnTo>
                    <a:pt x="7734069" y="3060700"/>
                  </a:lnTo>
                  <a:lnTo>
                    <a:pt x="7731836" y="2984500"/>
                  </a:lnTo>
                  <a:lnTo>
                    <a:pt x="7730687" y="2946400"/>
                  </a:lnTo>
                  <a:lnTo>
                    <a:pt x="7728333" y="2844800"/>
                  </a:lnTo>
                  <a:lnTo>
                    <a:pt x="7727132" y="2794000"/>
                  </a:lnTo>
                  <a:lnTo>
                    <a:pt x="7725919" y="2730500"/>
                  </a:lnTo>
                  <a:lnTo>
                    <a:pt x="7724694" y="2679700"/>
                  </a:lnTo>
                  <a:lnTo>
                    <a:pt x="7719727" y="2425700"/>
                  </a:lnTo>
                  <a:lnTo>
                    <a:pt x="7714751" y="2146300"/>
                  </a:lnTo>
                  <a:lnTo>
                    <a:pt x="7712301" y="2006600"/>
                  </a:lnTo>
                  <a:lnTo>
                    <a:pt x="7709898" y="1854200"/>
                  </a:lnTo>
                  <a:lnTo>
                    <a:pt x="7707559" y="1714500"/>
                  </a:lnTo>
                  <a:lnTo>
                    <a:pt x="7705301" y="1574800"/>
                  </a:lnTo>
                  <a:lnTo>
                    <a:pt x="7702100" y="1358900"/>
                  </a:lnTo>
                  <a:lnTo>
                    <a:pt x="7699175" y="1168400"/>
                  </a:lnTo>
                  <a:lnTo>
                    <a:pt x="7696579" y="977900"/>
                  </a:lnTo>
                  <a:lnTo>
                    <a:pt x="7694370" y="825500"/>
                  </a:lnTo>
                  <a:lnTo>
                    <a:pt x="7692602" y="685800"/>
                  </a:lnTo>
                  <a:lnTo>
                    <a:pt x="7691698" y="609600"/>
                  </a:lnTo>
                  <a:lnTo>
                    <a:pt x="7691031" y="558800"/>
                  </a:lnTo>
                  <a:lnTo>
                    <a:pt x="7690619" y="520700"/>
                  </a:lnTo>
                  <a:lnTo>
                    <a:pt x="7690513" y="508000"/>
                  </a:lnTo>
                  <a:lnTo>
                    <a:pt x="7690478" y="495300"/>
                  </a:lnTo>
                  <a:lnTo>
                    <a:pt x="7667172" y="190500"/>
                  </a:lnTo>
                  <a:lnTo>
                    <a:pt x="7663304" y="152400"/>
                  </a:lnTo>
                  <a:lnTo>
                    <a:pt x="7653702" y="139700"/>
                  </a:lnTo>
                  <a:lnTo>
                    <a:pt x="7632635" y="127000"/>
                  </a:lnTo>
                  <a:lnTo>
                    <a:pt x="7570627" y="127000"/>
                  </a:lnTo>
                  <a:lnTo>
                    <a:pt x="7559313" y="114300"/>
                  </a:lnTo>
                  <a:lnTo>
                    <a:pt x="7497222" y="114300"/>
                  </a:lnTo>
                  <a:lnTo>
                    <a:pt x="7396966" y="101600"/>
                  </a:lnTo>
                  <a:lnTo>
                    <a:pt x="7296124" y="101600"/>
                  </a:lnTo>
                  <a:lnTo>
                    <a:pt x="7245727" y="88900"/>
                  </a:lnTo>
                  <a:lnTo>
                    <a:pt x="6947394" y="88900"/>
                  </a:lnTo>
                  <a:lnTo>
                    <a:pt x="6897807" y="76200"/>
                  </a:lnTo>
                  <a:lnTo>
                    <a:pt x="6499989" y="76200"/>
                  </a:lnTo>
                  <a:lnTo>
                    <a:pt x="6251352" y="63500"/>
                  </a:lnTo>
                  <a:lnTo>
                    <a:pt x="707268" y="63500"/>
                  </a:lnTo>
                  <a:lnTo>
                    <a:pt x="756952" y="50800"/>
                  </a:lnTo>
                  <a:lnTo>
                    <a:pt x="7690893" y="50800"/>
                  </a:lnTo>
                  <a:lnTo>
                    <a:pt x="7713782" y="63500"/>
                  </a:lnTo>
                  <a:lnTo>
                    <a:pt x="7716088" y="88900"/>
                  </a:lnTo>
                  <a:lnTo>
                    <a:pt x="7719244" y="139700"/>
                  </a:lnTo>
                  <a:lnTo>
                    <a:pt x="7721551" y="165100"/>
                  </a:lnTo>
                  <a:lnTo>
                    <a:pt x="7725808" y="215900"/>
                  </a:lnTo>
                  <a:lnTo>
                    <a:pt x="7729505" y="266700"/>
                  </a:lnTo>
                  <a:lnTo>
                    <a:pt x="7733017" y="330200"/>
                  </a:lnTo>
                  <a:lnTo>
                    <a:pt x="7736714" y="381000"/>
                  </a:lnTo>
                  <a:lnTo>
                    <a:pt x="7740971" y="431800"/>
                  </a:lnTo>
                  <a:lnTo>
                    <a:pt x="7741011" y="444500"/>
                  </a:lnTo>
                  <a:lnTo>
                    <a:pt x="7741128" y="457200"/>
                  </a:lnTo>
                  <a:lnTo>
                    <a:pt x="7741321" y="469900"/>
                  </a:lnTo>
                  <a:lnTo>
                    <a:pt x="7741924" y="520700"/>
                  </a:lnTo>
                  <a:lnTo>
                    <a:pt x="7742803" y="584200"/>
                  </a:lnTo>
                  <a:lnTo>
                    <a:pt x="7743938" y="673100"/>
                  </a:lnTo>
                  <a:lnTo>
                    <a:pt x="7746086" y="812800"/>
                  </a:lnTo>
                  <a:lnTo>
                    <a:pt x="7748714" y="990600"/>
                  </a:lnTo>
                  <a:lnTo>
                    <a:pt x="7750702" y="1104900"/>
                  </a:lnTo>
                  <a:lnTo>
                    <a:pt x="7752859" y="1244600"/>
                  </a:lnTo>
                  <a:lnTo>
                    <a:pt x="7755167" y="1371600"/>
                  </a:lnTo>
                  <a:lnTo>
                    <a:pt x="7757609" y="1511300"/>
                  </a:lnTo>
                  <a:lnTo>
                    <a:pt x="7760165" y="1663700"/>
                  </a:lnTo>
                  <a:lnTo>
                    <a:pt x="7762820" y="1803400"/>
                  </a:lnTo>
                  <a:lnTo>
                    <a:pt x="7765554" y="1955800"/>
                  </a:lnTo>
                  <a:lnTo>
                    <a:pt x="7768351" y="2095500"/>
                  </a:lnTo>
                  <a:lnTo>
                    <a:pt x="7769767" y="2171700"/>
                  </a:lnTo>
                  <a:lnTo>
                    <a:pt x="7771191" y="2235200"/>
                  </a:lnTo>
                  <a:lnTo>
                    <a:pt x="7772623" y="2311400"/>
                  </a:lnTo>
                  <a:lnTo>
                    <a:pt x="7781228" y="2692400"/>
                  </a:lnTo>
                  <a:lnTo>
                    <a:pt x="7785440" y="2844800"/>
                  </a:lnTo>
                  <a:lnTo>
                    <a:pt x="7788175" y="2946400"/>
                  </a:lnTo>
                  <a:lnTo>
                    <a:pt x="7790829" y="3022600"/>
                  </a:lnTo>
                  <a:lnTo>
                    <a:pt x="7792121" y="3060700"/>
                  </a:lnTo>
                  <a:lnTo>
                    <a:pt x="7793386" y="3086100"/>
                  </a:lnTo>
                  <a:lnTo>
                    <a:pt x="7794622" y="3111500"/>
                  </a:lnTo>
                  <a:lnTo>
                    <a:pt x="7795827" y="3136900"/>
                  </a:lnTo>
                  <a:lnTo>
                    <a:pt x="7796999" y="3162300"/>
                  </a:lnTo>
                  <a:lnTo>
                    <a:pt x="7798135" y="3175000"/>
                  </a:lnTo>
                  <a:lnTo>
                    <a:pt x="7799234" y="3187700"/>
                  </a:lnTo>
                  <a:lnTo>
                    <a:pt x="7803792" y="3238500"/>
                  </a:lnTo>
                  <a:lnTo>
                    <a:pt x="7807002" y="3289300"/>
                  </a:lnTo>
                  <a:lnTo>
                    <a:pt x="7809056" y="3340100"/>
                  </a:lnTo>
                  <a:lnTo>
                    <a:pt x="7810148" y="3390900"/>
                  </a:lnTo>
                  <a:lnTo>
                    <a:pt x="7810228" y="3403600"/>
                  </a:lnTo>
                  <a:lnTo>
                    <a:pt x="7810308" y="3416300"/>
                  </a:lnTo>
                  <a:lnTo>
                    <a:pt x="7810404" y="3454400"/>
                  </a:lnTo>
                  <a:lnTo>
                    <a:pt x="7810212" y="3492500"/>
                  </a:lnTo>
                  <a:lnTo>
                    <a:pt x="7809570" y="3556000"/>
                  </a:lnTo>
                  <a:lnTo>
                    <a:pt x="7807901" y="3657600"/>
                  </a:lnTo>
                  <a:lnTo>
                    <a:pt x="7807259" y="3708400"/>
                  </a:lnTo>
                  <a:lnTo>
                    <a:pt x="7807066" y="3746500"/>
                  </a:lnTo>
                  <a:lnTo>
                    <a:pt x="7807114" y="3810000"/>
                  </a:lnTo>
                  <a:lnTo>
                    <a:pt x="7807356" y="3848100"/>
                  </a:lnTo>
                  <a:lnTo>
                    <a:pt x="7807437" y="3860800"/>
                  </a:lnTo>
                  <a:lnTo>
                    <a:pt x="7807946" y="3911600"/>
                  </a:lnTo>
                  <a:lnTo>
                    <a:pt x="7808618" y="3962400"/>
                  </a:lnTo>
                  <a:lnTo>
                    <a:pt x="7809429" y="4013200"/>
                  </a:lnTo>
                  <a:lnTo>
                    <a:pt x="7810358" y="4051300"/>
                  </a:lnTo>
                  <a:lnTo>
                    <a:pt x="7811379" y="4102100"/>
                  </a:lnTo>
                  <a:lnTo>
                    <a:pt x="7812470" y="4152900"/>
                  </a:lnTo>
                  <a:lnTo>
                    <a:pt x="7814770" y="4254500"/>
                  </a:lnTo>
                  <a:lnTo>
                    <a:pt x="7814770" y="4381500"/>
                  </a:lnTo>
                  <a:close/>
                </a:path>
                <a:path w="7814944" h="4432300">
                  <a:moveTo>
                    <a:pt x="4690922" y="76200"/>
                  </a:moveTo>
                  <a:lnTo>
                    <a:pt x="462943" y="76200"/>
                  </a:lnTo>
                  <a:lnTo>
                    <a:pt x="511380" y="63500"/>
                  </a:lnTo>
                  <a:lnTo>
                    <a:pt x="4819896" y="63500"/>
                  </a:lnTo>
                  <a:lnTo>
                    <a:pt x="4690922" y="76200"/>
                  </a:lnTo>
                  <a:close/>
                </a:path>
                <a:path w="7814944" h="4432300">
                  <a:moveTo>
                    <a:pt x="1469183" y="88900"/>
                  </a:moveTo>
                  <a:lnTo>
                    <a:pt x="270261" y="88900"/>
                  </a:lnTo>
                  <a:lnTo>
                    <a:pt x="318342" y="76200"/>
                  </a:lnTo>
                  <a:lnTo>
                    <a:pt x="1521413" y="76200"/>
                  </a:lnTo>
                  <a:lnTo>
                    <a:pt x="1469183" y="88900"/>
                  </a:lnTo>
                  <a:close/>
                </a:path>
                <a:path w="7814944" h="4432300">
                  <a:moveTo>
                    <a:pt x="2147314" y="88900"/>
                  </a:moveTo>
                  <a:lnTo>
                    <a:pt x="1887025" y="88900"/>
                  </a:lnTo>
                  <a:lnTo>
                    <a:pt x="1782564" y="76200"/>
                  </a:lnTo>
                  <a:lnTo>
                    <a:pt x="2580989" y="76200"/>
                  </a:lnTo>
                  <a:lnTo>
                    <a:pt x="2147314" y="88900"/>
                  </a:lnTo>
                  <a:close/>
                </a:path>
                <a:path w="7814944" h="4432300">
                  <a:moveTo>
                    <a:pt x="1157106" y="101600"/>
                  </a:moveTo>
                  <a:lnTo>
                    <a:pt x="121727" y="101600"/>
                  </a:lnTo>
                  <a:lnTo>
                    <a:pt x="166929" y="88900"/>
                  </a:lnTo>
                  <a:lnTo>
                    <a:pt x="1208031" y="88900"/>
                  </a:lnTo>
                  <a:lnTo>
                    <a:pt x="1157106" y="101600"/>
                  </a:lnTo>
                  <a:close/>
                </a:path>
                <a:path w="7814944" h="4432300">
                  <a:moveTo>
                    <a:pt x="859347" y="114300"/>
                  </a:moveTo>
                  <a:lnTo>
                    <a:pt x="39228" y="114300"/>
                  </a:lnTo>
                  <a:lnTo>
                    <a:pt x="79494" y="101600"/>
                  </a:lnTo>
                  <a:lnTo>
                    <a:pt x="957580" y="101600"/>
                  </a:lnTo>
                  <a:lnTo>
                    <a:pt x="859347" y="114300"/>
                  </a:lnTo>
                  <a:close/>
                </a:path>
                <a:path w="7814944" h="4432300">
                  <a:moveTo>
                    <a:pt x="7814770" y="4432300"/>
                  </a:moveTo>
                  <a:lnTo>
                    <a:pt x="6600102" y="4432300"/>
                  </a:lnTo>
                  <a:lnTo>
                    <a:pt x="6549632" y="4419600"/>
                  </a:lnTo>
                  <a:lnTo>
                    <a:pt x="5908478" y="4419600"/>
                  </a:lnTo>
                  <a:lnTo>
                    <a:pt x="5859248" y="4406900"/>
                  </a:lnTo>
                  <a:lnTo>
                    <a:pt x="5760374" y="4406900"/>
                  </a:lnTo>
                  <a:lnTo>
                    <a:pt x="5439870" y="4394200"/>
                  </a:lnTo>
                  <a:lnTo>
                    <a:pt x="28971" y="4394200"/>
                  </a:lnTo>
                  <a:lnTo>
                    <a:pt x="16409" y="4381500"/>
                  </a:lnTo>
                  <a:lnTo>
                    <a:pt x="10400" y="4368800"/>
                  </a:lnTo>
                  <a:lnTo>
                    <a:pt x="12039" y="4343400"/>
                  </a:lnTo>
                  <a:lnTo>
                    <a:pt x="24064" y="4292600"/>
                  </a:lnTo>
                  <a:lnTo>
                    <a:pt x="29005" y="4229100"/>
                  </a:lnTo>
                  <a:lnTo>
                    <a:pt x="29098" y="4178300"/>
                  </a:lnTo>
                  <a:lnTo>
                    <a:pt x="26581" y="4127500"/>
                  </a:lnTo>
                  <a:lnTo>
                    <a:pt x="23691" y="4076700"/>
                  </a:lnTo>
                  <a:lnTo>
                    <a:pt x="22316" y="4025900"/>
                  </a:lnTo>
                  <a:lnTo>
                    <a:pt x="20615" y="3975100"/>
                  </a:lnTo>
                  <a:lnTo>
                    <a:pt x="18727" y="3924300"/>
                  </a:lnTo>
                  <a:lnTo>
                    <a:pt x="16793" y="3873500"/>
                  </a:lnTo>
                  <a:lnTo>
                    <a:pt x="14952" y="3822700"/>
                  </a:lnTo>
                  <a:lnTo>
                    <a:pt x="13344" y="3771900"/>
                  </a:lnTo>
                  <a:lnTo>
                    <a:pt x="12109" y="3721100"/>
                  </a:lnTo>
                  <a:lnTo>
                    <a:pt x="11386" y="3670300"/>
                  </a:lnTo>
                  <a:lnTo>
                    <a:pt x="11317" y="3619500"/>
                  </a:lnTo>
                  <a:lnTo>
                    <a:pt x="12039" y="3568700"/>
                  </a:lnTo>
                  <a:lnTo>
                    <a:pt x="11251" y="3543300"/>
                  </a:lnTo>
                  <a:lnTo>
                    <a:pt x="9566" y="3441700"/>
                  </a:lnTo>
                  <a:lnTo>
                    <a:pt x="7798" y="3289300"/>
                  </a:lnTo>
                  <a:lnTo>
                    <a:pt x="6907" y="3200400"/>
                  </a:lnTo>
                  <a:lnTo>
                    <a:pt x="6136" y="3111500"/>
                  </a:lnTo>
                  <a:lnTo>
                    <a:pt x="6026" y="3098800"/>
                  </a:lnTo>
                  <a:lnTo>
                    <a:pt x="5164" y="2984500"/>
                  </a:lnTo>
                  <a:lnTo>
                    <a:pt x="4330" y="2870200"/>
                  </a:lnTo>
                  <a:lnTo>
                    <a:pt x="3536" y="2743200"/>
                  </a:lnTo>
                  <a:lnTo>
                    <a:pt x="2789" y="2616200"/>
                  </a:lnTo>
                  <a:lnTo>
                    <a:pt x="2101" y="2476500"/>
                  </a:lnTo>
                  <a:lnTo>
                    <a:pt x="1050" y="2235200"/>
                  </a:lnTo>
                  <a:lnTo>
                    <a:pt x="446" y="2044700"/>
                  </a:lnTo>
                  <a:lnTo>
                    <a:pt x="332" y="2006600"/>
                  </a:lnTo>
                  <a:lnTo>
                    <a:pt x="73" y="1892300"/>
                  </a:lnTo>
                  <a:lnTo>
                    <a:pt x="0" y="1308100"/>
                  </a:lnTo>
                  <a:lnTo>
                    <a:pt x="159" y="1244600"/>
                  </a:lnTo>
                  <a:lnTo>
                    <a:pt x="596" y="1130300"/>
                  </a:lnTo>
                  <a:lnTo>
                    <a:pt x="876" y="1066800"/>
                  </a:lnTo>
                  <a:lnTo>
                    <a:pt x="1200" y="1016000"/>
                  </a:lnTo>
                  <a:lnTo>
                    <a:pt x="1980" y="901700"/>
                  </a:lnTo>
                  <a:lnTo>
                    <a:pt x="2440" y="863600"/>
                  </a:lnTo>
                  <a:lnTo>
                    <a:pt x="2820" y="825500"/>
                  </a:lnTo>
                  <a:lnTo>
                    <a:pt x="3504" y="762000"/>
                  </a:lnTo>
                  <a:lnTo>
                    <a:pt x="4111" y="723900"/>
                  </a:lnTo>
                  <a:lnTo>
                    <a:pt x="4769" y="685800"/>
                  </a:lnTo>
                  <a:lnTo>
                    <a:pt x="5480" y="647700"/>
                  </a:lnTo>
                  <a:lnTo>
                    <a:pt x="6245" y="609600"/>
                  </a:lnTo>
                  <a:lnTo>
                    <a:pt x="7942" y="558800"/>
                  </a:lnTo>
                  <a:lnTo>
                    <a:pt x="9870" y="508000"/>
                  </a:lnTo>
                  <a:lnTo>
                    <a:pt x="12039" y="482600"/>
                  </a:lnTo>
                  <a:lnTo>
                    <a:pt x="13738" y="457200"/>
                  </a:lnTo>
                  <a:lnTo>
                    <a:pt x="14224" y="381000"/>
                  </a:lnTo>
                  <a:lnTo>
                    <a:pt x="15923" y="355600"/>
                  </a:lnTo>
                  <a:lnTo>
                    <a:pt x="19443" y="304800"/>
                  </a:lnTo>
                  <a:lnTo>
                    <a:pt x="23691" y="241300"/>
                  </a:lnTo>
                  <a:lnTo>
                    <a:pt x="27940" y="190500"/>
                  </a:lnTo>
                  <a:lnTo>
                    <a:pt x="31460" y="127000"/>
                  </a:lnTo>
                  <a:lnTo>
                    <a:pt x="35344" y="114300"/>
                  </a:lnTo>
                  <a:lnTo>
                    <a:pt x="654306" y="114300"/>
                  </a:lnTo>
                  <a:lnTo>
                    <a:pt x="602367" y="127000"/>
                  </a:lnTo>
                  <a:lnTo>
                    <a:pt x="395495" y="127000"/>
                  </a:lnTo>
                  <a:lnTo>
                    <a:pt x="344086" y="139700"/>
                  </a:lnTo>
                  <a:lnTo>
                    <a:pt x="190883" y="139700"/>
                  </a:lnTo>
                  <a:lnTo>
                    <a:pt x="140216" y="152400"/>
                  </a:lnTo>
                  <a:lnTo>
                    <a:pt x="101860" y="152400"/>
                  </a:lnTo>
                  <a:lnTo>
                    <a:pt x="93788" y="177800"/>
                  </a:lnTo>
                  <a:lnTo>
                    <a:pt x="89722" y="203200"/>
                  </a:lnTo>
                  <a:lnTo>
                    <a:pt x="87416" y="241300"/>
                  </a:lnTo>
                  <a:lnTo>
                    <a:pt x="84260" y="330200"/>
                  </a:lnTo>
                  <a:lnTo>
                    <a:pt x="81954" y="381000"/>
                  </a:lnTo>
                  <a:lnTo>
                    <a:pt x="79724" y="419100"/>
                  </a:lnTo>
                  <a:lnTo>
                    <a:pt x="77062" y="469900"/>
                  </a:lnTo>
                  <a:lnTo>
                    <a:pt x="71308" y="571500"/>
                  </a:lnTo>
                  <a:lnTo>
                    <a:pt x="68647" y="622300"/>
                  </a:lnTo>
                  <a:lnTo>
                    <a:pt x="66417" y="660400"/>
                  </a:lnTo>
                  <a:lnTo>
                    <a:pt x="65589" y="673100"/>
                  </a:lnTo>
                  <a:lnTo>
                    <a:pt x="64832" y="685800"/>
                  </a:lnTo>
                  <a:lnTo>
                    <a:pt x="64143" y="698500"/>
                  </a:lnTo>
                  <a:lnTo>
                    <a:pt x="63521" y="723900"/>
                  </a:lnTo>
                  <a:lnTo>
                    <a:pt x="62963" y="749300"/>
                  </a:lnTo>
                  <a:lnTo>
                    <a:pt x="62469" y="787400"/>
                  </a:lnTo>
                  <a:lnTo>
                    <a:pt x="62036" y="812800"/>
                  </a:lnTo>
                  <a:lnTo>
                    <a:pt x="61662" y="850900"/>
                  </a:lnTo>
                  <a:lnTo>
                    <a:pt x="61346" y="901700"/>
                  </a:lnTo>
                  <a:lnTo>
                    <a:pt x="61086" y="939800"/>
                  </a:lnTo>
                  <a:lnTo>
                    <a:pt x="60983" y="965200"/>
                  </a:lnTo>
                  <a:lnTo>
                    <a:pt x="60859" y="1104900"/>
                  </a:lnTo>
                  <a:lnTo>
                    <a:pt x="60807" y="1397000"/>
                  </a:lnTo>
                  <a:lnTo>
                    <a:pt x="60970" y="1473200"/>
                  </a:lnTo>
                  <a:lnTo>
                    <a:pt x="61636" y="1663700"/>
                  </a:lnTo>
                  <a:lnTo>
                    <a:pt x="61988" y="1752600"/>
                  </a:lnTo>
                  <a:lnTo>
                    <a:pt x="62258" y="1803400"/>
                  </a:lnTo>
                  <a:lnTo>
                    <a:pt x="62691" y="1892300"/>
                  </a:lnTo>
                  <a:lnTo>
                    <a:pt x="63504" y="2044700"/>
                  </a:lnTo>
                  <a:lnTo>
                    <a:pt x="65403" y="2336800"/>
                  </a:lnTo>
                  <a:lnTo>
                    <a:pt x="66461" y="2476500"/>
                  </a:lnTo>
                  <a:lnTo>
                    <a:pt x="67572" y="2616200"/>
                  </a:lnTo>
                  <a:lnTo>
                    <a:pt x="69897" y="2870200"/>
                  </a:lnTo>
                  <a:lnTo>
                    <a:pt x="70490" y="2921000"/>
                  </a:lnTo>
                  <a:lnTo>
                    <a:pt x="71083" y="2984500"/>
                  </a:lnTo>
                  <a:lnTo>
                    <a:pt x="72851" y="3136900"/>
                  </a:lnTo>
                  <a:lnTo>
                    <a:pt x="73430" y="3175000"/>
                  </a:lnTo>
                  <a:lnTo>
                    <a:pt x="74001" y="3225800"/>
                  </a:lnTo>
                  <a:lnTo>
                    <a:pt x="74562" y="3263900"/>
                  </a:lnTo>
                  <a:lnTo>
                    <a:pt x="75112" y="3289300"/>
                  </a:lnTo>
                  <a:lnTo>
                    <a:pt x="75649" y="3327400"/>
                  </a:lnTo>
                  <a:lnTo>
                    <a:pt x="76675" y="3378200"/>
                  </a:lnTo>
                  <a:lnTo>
                    <a:pt x="77626" y="3403600"/>
                  </a:lnTo>
                  <a:lnTo>
                    <a:pt x="78069" y="3416300"/>
                  </a:lnTo>
                  <a:lnTo>
                    <a:pt x="78160" y="3505200"/>
                  </a:lnTo>
                  <a:lnTo>
                    <a:pt x="78321" y="3543300"/>
                  </a:lnTo>
                  <a:lnTo>
                    <a:pt x="78794" y="3606800"/>
                  </a:lnTo>
                  <a:lnTo>
                    <a:pt x="79485" y="3657600"/>
                  </a:lnTo>
                  <a:lnTo>
                    <a:pt x="80515" y="3695700"/>
                  </a:lnTo>
                  <a:lnTo>
                    <a:pt x="81954" y="3746500"/>
                  </a:lnTo>
                  <a:lnTo>
                    <a:pt x="82761" y="3797300"/>
                  </a:lnTo>
                  <a:lnTo>
                    <a:pt x="84688" y="3848100"/>
                  </a:lnTo>
                  <a:lnTo>
                    <a:pt x="86987" y="3898900"/>
                  </a:lnTo>
                  <a:lnTo>
                    <a:pt x="88914" y="3937000"/>
                  </a:lnTo>
                  <a:lnTo>
                    <a:pt x="89722" y="3987800"/>
                  </a:lnTo>
                  <a:lnTo>
                    <a:pt x="89647" y="4051300"/>
                  </a:lnTo>
                  <a:lnTo>
                    <a:pt x="89473" y="4102100"/>
                  </a:lnTo>
                  <a:lnTo>
                    <a:pt x="88883" y="4152900"/>
                  </a:lnTo>
                  <a:lnTo>
                    <a:pt x="87733" y="4203700"/>
                  </a:lnTo>
                  <a:lnTo>
                    <a:pt x="85838" y="4254500"/>
                  </a:lnTo>
                  <a:lnTo>
                    <a:pt x="85838" y="4292600"/>
                  </a:lnTo>
                  <a:lnTo>
                    <a:pt x="88083" y="4305300"/>
                  </a:lnTo>
                  <a:lnTo>
                    <a:pt x="95062" y="4318000"/>
                  </a:lnTo>
                  <a:lnTo>
                    <a:pt x="107140" y="4330700"/>
                  </a:lnTo>
                  <a:lnTo>
                    <a:pt x="741844" y="4330700"/>
                  </a:lnTo>
                  <a:lnTo>
                    <a:pt x="792024" y="4343400"/>
                  </a:lnTo>
                  <a:lnTo>
                    <a:pt x="1443538" y="4343400"/>
                  </a:lnTo>
                  <a:lnTo>
                    <a:pt x="1493252" y="4356100"/>
                  </a:lnTo>
                  <a:lnTo>
                    <a:pt x="6769367" y="4356100"/>
                  </a:lnTo>
                  <a:lnTo>
                    <a:pt x="6822785" y="4368800"/>
                  </a:lnTo>
                  <a:lnTo>
                    <a:pt x="7077153" y="4368800"/>
                  </a:lnTo>
                  <a:lnTo>
                    <a:pt x="7128026" y="4381500"/>
                  </a:lnTo>
                  <a:lnTo>
                    <a:pt x="7814770" y="4381500"/>
                  </a:lnTo>
                  <a:lnTo>
                    <a:pt x="7814770" y="4432300"/>
                  </a:lnTo>
                  <a:close/>
                </a:path>
                <a:path w="7814944" h="4432300">
                  <a:moveTo>
                    <a:pt x="5572522" y="4343400"/>
                  </a:moveTo>
                  <a:lnTo>
                    <a:pt x="4288724" y="4343400"/>
                  </a:lnTo>
                  <a:lnTo>
                    <a:pt x="4487031" y="4330700"/>
                  </a:lnTo>
                  <a:lnTo>
                    <a:pt x="5524521" y="4330700"/>
                  </a:lnTo>
                  <a:lnTo>
                    <a:pt x="5572522" y="4343400"/>
                  </a:lnTo>
                  <a:close/>
                </a:path>
                <a:path w="7814944" h="4432300">
                  <a:moveTo>
                    <a:pt x="6395446" y="4356100"/>
                  </a:moveTo>
                  <a:lnTo>
                    <a:pt x="2685633" y="4356100"/>
                  </a:lnTo>
                  <a:lnTo>
                    <a:pt x="2920789" y="4343400"/>
                  </a:lnTo>
                  <a:lnTo>
                    <a:pt x="6342029" y="4343400"/>
                  </a:lnTo>
                  <a:lnTo>
                    <a:pt x="6395446" y="4356100"/>
                  </a:lnTo>
                  <a:close/>
                </a:path>
                <a:path w="7814944" h="4432300">
                  <a:moveTo>
                    <a:pt x="4060922" y="4406900"/>
                  </a:moveTo>
                  <a:lnTo>
                    <a:pt x="393162" y="4406900"/>
                  </a:lnTo>
                  <a:lnTo>
                    <a:pt x="341609" y="4394200"/>
                  </a:lnTo>
                  <a:lnTo>
                    <a:pt x="4164593" y="4394200"/>
                  </a:lnTo>
                  <a:lnTo>
                    <a:pt x="4060922" y="4406900"/>
                  </a:lnTo>
                  <a:close/>
                </a:path>
                <a:path w="7814944" h="4432300">
                  <a:moveTo>
                    <a:pt x="5297980" y="4406900"/>
                  </a:moveTo>
                  <a:lnTo>
                    <a:pt x="4630635" y="4406900"/>
                  </a:lnTo>
                  <a:lnTo>
                    <a:pt x="4580872" y="4394200"/>
                  </a:lnTo>
                  <a:lnTo>
                    <a:pt x="5391831" y="4394200"/>
                  </a:lnTo>
                  <a:lnTo>
                    <a:pt x="5297980" y="4406900"/>
                  </a:lnTo>
                  <a:close/>
                </a:path>
                <a:path w="7814944" h="4432300">
                  <a:moveTo>
                    <a:pt x="2487431" y="4419600"/>
                  </a:moveTo>
                  <a:lnTo>
                    <a:pt x="1018103" y="4419600"/>
                  </a:lnTo>
                  <a:lnTo>
                    <a:pt x="858593" y="4406900"/>
                  </a:lnTo>
                  <a:lnTo>
                    <a:pt x="2687568" y="4406900"/>
                  </a:lnTo>
                  <a:lnTo>
                    <a:pt x="2487431" y="4419600"/>
                  </a:lnTo>
                  <a:close/>
                </a:path>
                <a:path w="7814944" h="4432300">
                  <a:moveTo>
                    <a:pt x="1546341" y="4432300"/>
                  </a:moveTo>
                  <a:lnTo>
                    <a:pt x="1493090" y="4432300"/>
                  </a:lnTo>
                  <a:lnTo>
                    <a:pt x="1440124" y="4419600"/>
                  </a:lnTo>
                  <a:lnTo>
                    <a:pt x="1598831" y="4419600"/>
                  </a:lnTo>
                  <a:lnTo>
                    <a:pt x="1546341" y="44323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2400"/>
            </a:p>
          </p:txBody>
        </p:sp>
        <p:pic>
          <p:nvPicPr>
            <p:cNvPr id="11" name="object 11">
              <a:extLst>
                <a:ext uri="{FF2B5EF4-FFF2-40B4-BE49-F238E27FC236}">
                  <a16:creationId xmlns:a16="http://schemas.microsoft.com/office/drawing/2014/main" id="{5F07EDC0-1D9A-52C5-1D92-D2ADC394A68F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754193" y="5366956"/>
              <a:ext cx="6591299" cy="4190999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F3D88197-A3B0-1C7F-6224-18C79265B7D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67243" y="4361662"/>
            <a:ext cx="1795517" cy="2394023"/>
          </a:xfrm>
          <a:prstGeom prst="rect">
            <a:avLst/>
          </a:prstGeom>
        </p:spPr>
      </p:pic>
      <p:pic>
        <p:nvPicPr>
          <p:cNvPr id="13" name="Online Media 12" descr="Alfabedeki Harfler">
            <a:hlinkClick r:id="" action="ppaction://media"/>
            <a:extLst>
              <a:ext uri="{FF2B5EF4-FFF2-40B4-BE49-F238E27FC236}">
                <a16:creationId xmlns:a16="http://schemas.microsoft.com/office/drawing/2014/main" id="{E07EDE9B-45D7-5132-B705-DDBB3729090B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7221786" y="1121741"/>
            <a:ext cx="4219388" cy="238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9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97C4E-7673-7149-9D36-4B9D25887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Yaratıcı</a:t>
            </a:r>
            <a:r>
              <a:rPr lang="en-US" dirty="0"/>
              <a:t> Drama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1991A-8446-1F4E-870B-21CFB415E28B}"/>
              </a:ext>
            </a:extLst>
          </p:cNvPr>
          <p:cNvSpPr/>
          <p:nvPr/>
        </p:nvSpPr>
        <p:spPr>
          <a:xfrm>
            <a:off x="599876" y="2321146"/>
            <a:ext cx="59382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>
                <a:latin typeface="Helvetica" pitchFamily="2" charset="0"/>
              </a:rPr>
              <a:t>Daha </a:t>
            </a:r>
            <a:r>
              <a:rPr lang="en-US" sz="2400" dirty="0" err="1">
                <a:latin typeface="Helvetica" pitchFamily="2" charset="0"/>
              </a:rPr>
              <a:t>yapılandırılmış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bir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gösteri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türüdür</a:t>
            </a:r>
            <a:r>
              <a:rPr lang="en-US" sz="2400" dirty="0">
                <a:latin typeface="Helvetica" pitchFamily="2" charset="0"/>
              </a:rPr>
              <a:t>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Helvetica" pitchFamily="2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Helvetica" pitchFamily="2" charset="0"/>
              </a:rPr>
              <a:t>Dramatik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teknikler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kullanarak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bir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mesaj</a:t>
            </a:r>
            <a:r>
              <a:rPr lang="en-US" sz="2400" dirty="0">
                <a:latin typeface="Helvetica" pitchFamily="2" charset="0"/>
              </a:rPr>
              <a:t>, </a:t>
            </a:r>
            <a:r>
              <a:rPr lang="en-US" sz="2400" dirty="0" err="1">
                <a:latin typeface="Helvetica" pitchFamily="2" charset="0"/>
              </a:rPr>
              <a:t>duygu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veya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hikaye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iletmeyi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amaçlar</a:t>
            </a:r>
            <a:r>
              <a:rPr lang="en-US" sz="2400" dirty="0">
                <a:latin typeface="Helvetica" pitchFamily="2" charset="0"/>
              </a:rPr>
              <a:t>.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400" dirty="0">
              <a:latin typeface="Helvetica" pitchFamily="2" charset="0"/>
            </a:endParaRP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400" dirty="0" err="1">
                <a:latin typeface="Helvetica" pitchFamily="2" charset="0"/>
              </a:rPr>
              <a:t>Biraz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planlama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gerektirir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ancak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spontane</a:t>
            </a:r>
            <a:r>
              <a:rPr lang="en-US" sz="2400" dirty="0">
                <a:latin typeface="Helvetica" pitchFamily="2" charset="0"/>
              </a:rPr>
              <a:t> </a:t>
            </a:r>
            <a:r>
              <a:rPr lang="en-US" sz="2400" dirty="0" err="1">
                <a:latin typeface="Helvetica" pitchFamily="2" charset="0"/>
              </a:rPr>
              <a:t>olarak</a:t>
            </a:r>
            <a:r>
              <a:rPr lang="en-US" sz="2400" dirty="0">
                <a:latin typeface="Helvetica" pitchFamily="2" charset="0"/>
              </a:rPr>
              <a:t> da </a:t>
            </a:r>
            <a:r>
              <a:rPr lang="en-US" sz="2400" dirty="0" err="1">
                <a:latin typeface="Helvetica" pitchFamily="2" charset="0"/>
              </a:rPr>
              <a:t>yapılabilir</a:t>
            </a:r>
            <a:r>
              <a:rPr lang="en-US" sz="2400" dirty="0">
                <a:latin typeface="Helvetica" pitchFamily="2" charset="0"/>
              </a:rPr>
              <a:t>.</a:t>
            </a:r>
          </a:p>
          <a:p>
            <a:endParaRPr lang="en-US" sz="2400" dirty="0">
              <a:latin typeface="Helvetica" pitchFamily="2" charset="0"/>
            </a:endParaRPr>
          </a:p>
          <a:p>
            <a:endParaRPr lang="en-US" sz="2400" dirty="0"/>
          </a:p>
        </p:txBody>
      </p:sp>
      <p:pic>
        <p:nvPicPr>
          <p:cNvPr id="5" name="object 7">
            <a:extLst>
              <a:ext uri="{FF2B5EF4-FFF2-40B4-BE49-F238E27FC236}">
                <a16:creationId xmlns:a16="http://schemas.microsoft.com/office/drawing/2014/main" id="{F720C9A0-5B97-1B45-AAD4-E288D86484CB}"/>
              </a:ext>
            </a:extLst>
          </p:cNvPr>
          <p:cNvPicPr/>
          <p:nvPr/>
        </p:nvPicPr>
        <p:blipFill rotWithShape="1">
          <a:blip r:embed="rId2" cstate="print"/>
          <a:srcRect r="24980" b="827"/>
          <a:stretch/>
        </p:blipFill>
        <p:spPr>
          <a:xfrm>
            <a:off x="7127982" y="1433384"/>
            <a:ext cx="4627574" cy="444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8763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DF251-8A2C-6041-A893-4651B8EAF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Yaratıcı</a:t>
            </a:r>
            <a:r>
              <a:rPr lang="en-US" dirty="0"/>
              <a:t> Drama </a:t>
            </a:r>
            <a:r>
              <a:rPr lang="en-US" dirty="0" err="1"/>
              <a:t>Uygulayabilmek</a:t>
            </a:r>
            <a:r>
              <a:rPr lang="en-US" dirty="0"/>
              <a:t> </a:t>
            </a:r>
            <a:r>
              <a:rPr lang="en-US" dirty="0" err="1"/>
              <a:t>için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935B20F-D14C-524F-AE27-E0DD49DCD24A}"/>
              </a:ext>
            </a:extLst>
          </p:cNvPr>
          <p:cNvSpPr/>
          <p:nvPr/>
        </p:nvSpPr>
        <p:spPr>
          <a:xfrm>
            <a:off x="549891" y="2076290"/>
            <a:ext cx="55461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Uygun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sayıda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karakter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,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141413"/>
              </a:solidFill>
              <a:latin typeface="Helvetica" pitchFamily="2" charset="0"/>
            </a:endParaRPr>
          </a:p>
          <a:p>
            <a:pPr lvl="2"/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basit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olay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örgüsü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,</a:t>
            </a:r>
          </a:p>
          <a:p>
            <a:pPr marL="1295390" lvl="2" indent="-38099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141413"/>
              </a:solidFill>
              <a:latin typeface="Helvetica" pitchFamily="2" charset="0"/>
            </a:endParaRPr>
          </a:p>
          <a:p>
            <a:pPr lvl="2"/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akılda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kalıcı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diyaloglar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,</a:t>
            </a:r>
          </a:p>
          <a:p>
            <a:pPr marL="1295390" lvl="2" indent="-38099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141413"/>
              </a:solidFill>
              <a:latin typeface="Helvetica" pitchFamily="2" charset="0"/>
            </a:endParaRPr>
          </a:p>
          <a:p>
            <a:pPr lvl="2"/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az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sayıda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sahne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malzemesi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(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nesneler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: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sandalye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,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kostüm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 vb.) </a:t>
            </a:r>
            <a:r>
              <a:rPr lang="en-US" sz="2000" dirty="0" err="1">
                <a:solidFill>
                  <a:srgbClr val="141413"/>
                </a:solidFill>
                <a:latin typeface="Helvetica" pitchFamily="2" charset="0"/>
              </a:rPr>
              <a:t>gerekmektedir</a:t>
            </a:r>
            <a:r>
              <a:rPr lang="en-US" sz="2000" dirty="0">
                <a:solidFill>
                  <a:srgbClr val="141413"/>
                </a:solidFill>
                <a:latin typeface="Helvetica" pitchFamily="2" charset="0"/>
              </a:rPr>
              <a:t>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24ED82-1C4A-C347-9E6A-FE5F09527C09}"/>
              </a:ext>
            </a:extLst>
          </p:cNvPr>
          <p:cNvSpPr txBox="1"/>
          <p:nvPr/>
        </p:nvSpPr>
        <p:spPr>
          <a:xfrm>
            <a:off x="200585" y="5096044"/>
            <a:ext cx="7201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Tiyatro</a:t>
            </a:r>
            <a:r>
              <a:rPr lang="en-US" sz="2400" dirty="0"/>
              <a:t> </a:t>
            </a:r>
            <a:r>
              <a:rPr lang="en-US" sz="2400" dirty="0" err="1"/>
              <a:t>oyunlarında</a:t>
            </a:r>
            <a:r>
              <a:rPr lang="en-US" sz="2400" dirty="0"/>
              <a:t> </a:t>
            </a:r>
            <a:r>
              <a:rPr lang="en-US" sz="2400" dirty="0" err="1"/>
              <a:t>kullanılacak</a:t>
            </a:r>
            <a:r>
              <a:rPr lang="en-US" sz="2400" dirty="0"/>
              <a:t> </a:t>
            </a:r>
            <a:r>
              <a:rPr lang="en-US" sz="2400" dirty="0" err="1"/>
              <a:t>çocuk</a:t>
            </a:r>
            <a:r>
              <a:rPr lang="en-US" sz="2400" dirty="0"/>
              <a:t> </a:t>
            </a:r>
            <a:r>
              <a:rPr lang="en-US" sz="2400" dirty="0" err="1"/>
              <a:t>edebiyatı</a:t>
            </a:r>
            <a:r>
              <a:rPr lang="en-US" sz="2400" dirty="0"/>
              <a:t> </a:t>
            </a:r>
            <a:r>
              <a:rPr lang="en-US" sz="2400" dirty="0" err="1"/>
              <a:t>türleri</a:t>
            </a:r>
            <a:r>
              <a:rPr lang="en-US" sz="2400" dirty="0"/>
              <a:t>: </a:t>
            </a:r>
            <a:r>
              <a:rPr lang="en-US" sz="2400" dirty="0" err="1"/>
              <a:t>Masalları</a:t>
            </a:r>
            <a:r>
              <a:rPr lang="en-US" sz="2400" dirty="0"/>
              <a:t> </a:t>
            </a:r>
            <a:r>
              <a:rPr lang="en-US" sz="2400" dirty="0" err="1"/>
              <a:t>ve</a:t>
            </a:r>
            <a:r>
              <a:rPr lang="en-US" sz="2400" dirty="0"/>
              <a:t> </a:t>
            </a:r>
            <a:r>
              <a:rPr lang="en-US" sz="2400" dirty="0" err="1"/>
              <a:t>halk</a:t>
            </a:r>
            <a:r>
              <a:rPr lang="en-US" sz="2400" dirty="0"/>
              <a:t> </a:t>
            </a:r>
            <a:r>
              <a:rPr lang="en-US" sz="2400" dirty="0" err="1"/>
              <a:t>öyküleri</a:t>
            </a:r>
            <a:endParaRPr lang="en-US" sz="2400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C06A9FE-4748-491F-586B-534E90365C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9" t="7028" r="11818" b="13217"/>
          <a:stretch>
            <a:fillRect/>
          </a:stretch>
        </p:blipFill>
        <p:spPr bwMode="auto">
          <a:xfrm>
            <a:off x="6376070" y="1878746"/>
            <a:ext cx="5441857" cy="294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64824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5AEA2-DEF0-AEB9-64EA-18838A992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39F0D7-4EEF-8EE6-98B1-41C7A8C064C3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ÇOCUK EDEBİYATINDA YAPAY ZEKA TABANLI ARAÇLARIN İŞLEVİ – ÖRNEK UYGULAMALAR</a:t>
            </a:r>
          </a:p>
        </p:txBody>
      </p:sp>
    </p:spTree>
    <p:extLst>
      <p:ext uri="{BB962C8B-B14F-4D97-AF65-F5344CB8AC3E}">
        <p14:creationId xmlns:p14="http://schemas.microsoft.com/office/powerpoint/2010/main" val="31103132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57B3A-25F8-6BE0-DFCC-91DFE486B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1967266"/>
            <a:ext cx="3502959" cy="3451899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3300" noProof="1">
                <a:solidFill>
                  <a:sysClr val="windowText" lastClr="000000"/>
                </a:solidFill>
                <a:latin typeface="+mj-lt"/>
                <a:ea typeface="+mj-ea"/>
                <a:cs typeface="+mj-cs"/>
              </a:rPr>
              <a:t>Yapay zekâ tabanlı araçları hikayelere nasıl entegre edebiliriz?</a:t>
            </a:r>
            <a:endParaRPr lang="tr-TR" sz="3300" kern="1200" noProof="1">
              <a:solidFill>
                <a:sysClr val="windowText" lastClr="00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AB2C8313-1206-5D1C-8F69-FF2B05144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7316" y="1066699"/>
            <a:ext cx="6780700" cy="4722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38270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432AF-1A1D-3E4E-B9ED-6D8E2A973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/>
              <a:t>Hikaye</a:t>
            </a:r>
            <a:r>
              <a:rPr lang="en-US" sz="2800" dirty="0"/>
              <a:t> </a:t>
            </a:r>
            <a:r>
              <a:rPr lang="en-US" sz="2800" dirty="0" err="1"/>
              <a:t>Oluşturma</a:t>
            </a:r>
            <a:r>
              <a:rPr lang="en-US" sz="2800" dirty="0"/>
              <a:t>/</a:t>
            </a:r>
            <a:r>
              <a:rPr lang="en-US" sz="2800" dirty="0" err="1"/>
              <a:t>Anlatma</a:t>
            </a:r>
            <a:r>
              <a:rPr lang="en-US" sz="2800" dirty="0"/>
              <a:t>/</a:t>
            </a:r>
            <a:r>
              <a:rPr lang="en-US" sz="2800" dirty="0" err="1"/>
              <a:t>Dinleme</a:t>
            </a:r>
            <a:r>
              <a:rPr lang="en-US" sz="2800" dirty="0"/>
              <a:t> </a:t>
            </a:r>
            <a:r>
              <a:rPr lang="en-US" sz="2800" dirty="0" err="1"/>
              <a:t>Süreçlerinde</a:t>
            </a:r>
            <a:r>
              <a:rPr lang="en-US" sz="2800" dirty="0"/>
              <a:t> </a:t>
            </a:r>
            <a:r>
              <a:rPr lang="en-US" sz="2800" dirty="0" err="1"/>
              <a:t>Yapay</a:t>
            </a:r>
            <a:r>
              <a:rPr lang="en-US" sz="2800" dirty="0"/>
              <a:t> Zeka </a:t>
            </a:r>
            <a:r>
              <a:rPr lang="en-US" sz="2800" dirty="0" err="1"/>
              <a:t>Tabanlı</a:t>
            </a:r>
            <a:r>
              <a:rPr lang="en-US" sz="2800" dirty="0"/>
              <a:t> </a:t>
            </a:r>
            <a:r>
              <a:rPr lang="en-US" sz="2800" dirty="0" err="1"/>
              <a:t>Araçların</a:t>
            </a:r>
            <a:r>
              <a:rPr lang="en-US" sz="2800" dirty="0"/>
              <a:t> </a:t>
            </a:r>
            <a:r>
              <a:rPr lang="en-US" sz="2800" dirty="0" err="1"/>
              <a:t>İşlevleri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18439F-C121-3A4C-B77F-CF4C0EBA1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tr-TR" sz="2000" b="1" noProof="1"/>
              <a:t>Hikaye Yazma Araçları</a:t>
            </a:r>
          </a:p>
          <a:p>
            <a:pPr marL="457200" lvl="1" indent="0">
              <a:buNone/>
            </a:pPr>
            <a:r>
              <a:rPr lang="tr-TR" sz="1800" noProof="1"/>
              <a:t>- Yapay zeka hikaye yazma yazılımı (ör. CoAuthor, Storywizard.ai)</a:t>
            </a:r>
          </a:p>
          <a:p>
            <a:pPr marL="457200" lvl="1" indent="0">
              <a:buNone/>
            </a:pPr>
            <a:r>
              <a:rPr lang="tr-TR" sz="1800" noProof="1"/>
              <a:t>- Çocukların hikayelerini resimlerle sunmalarına yardımcı olan StoryDrawer</a:t>
            </a:r>
          </a:p>
          <a:p>
            <a:pPr marL="514350" indent="-514350">
              <a:buAutoNum type="arabicPeriod"/>
            </a:pPr>
            <a:r>
              <a:rPr lang="tr-TR" sz="2000" b="1" noProof="1"/>
              <a:t>Hikaye Anlatma Araçları</a:t>
            </a:r>
          </a:p>
          <a:p>
            <a:pPr marL="457200" lvl="1" indent="0">
              <a:buNone/>
            </a:pPr>
            <a:r>
              <a:rPr lang="tr-TR" sz="1800" noProof="1"/>
              <a:t>- Verilen hikayeyi anlatan araçlar  (Gemini, ChatGPT)</a:t>
            </a:r>
          </a:p>
          <a:p>
            <a:pPr marL="514350" indent="-514350">
              <a:buAutoNum type="arabicPeriod"/>
            </a:pPr>
            <a:r>
              <a:rPr lang="tr-TR" sz="2000" b="1" noProof="1"/>
              <a:t>Animasyonlu Hikaye Oluşturma Aracı</a:t>
            </a:r>
          </a:p>
          <a:p>
            <a:pPr marL="457200" lvl="1" indent="0">
              <a:buNone/>
            </a:pPr>
            <a:r>
              <a:rPr lang="tr-TR" sz="1800" noProof="1"/>
              <a:t>- Kullanıcıların  yükledikleri hikayeler üzerinden animasyonlu hikayalerin oluşturan araçlar (Canva, )</a:t>
            </a:r>
          </a:p>
          <a:p>
            <a:pPr marL="514350" indent="-514350">
              <a:buAutoNum type="arabicPeriod"/>
            </a:pPr>
            <a:endParaRPr lang="tr-TR" sz="2000" noProof="1"/>
          </a:p>
          <a:p>
            <a:pPr marL="0" indent="0">
              <a:buNone/>
            </a:pPr>
            <a:endParaRPr lang="tr-TR" sz="2000" noProof="1"/>
          </a:p>
        </p:txBody>
      </p:sp>
    </p:spTree>
    <p:extLst>
      <p:ext uri="{BB962C8B-B14F-4D97-AF65-F5344CB8AC3E}">
        <p14:creationId xmlns:p14="http://schemas.microsoft.com/office/powerpoint/2010/main" val="25011053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944898-DFED-DA46-8807-25CF82B709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3811" y="399496"/>
            <a:ext cx="11613078" cy="645850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ED744F-AB24-A14E-B17B-75BCE1DBBC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86" y="2736632"/>
            <a:ext cx="7488731" cy="34194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706819-3BC2-E821-3545-AFEC0C602518}"/>
              </a:ext>
            </a:extLst>
          </p:cNvPr>
          <p:cNvSpPr txBox="1"/>
          <p:nvPr/>
        </p:nvSpPr>
        <p:spPr>
          <a:xfrm>
            <a:off x="962228" y="1075809"/>
            <a:ext cx="1032028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tr-TR" sz="2800" noProof="1"/>
              <a:t>Aşağıdaki yapay zeka araçları, yaratıcı içerik (örneğin müzik, animasyon, hikaye ve görsel sanatlar) üretmenin daha kolay ve hızlı yollarını sunmaktadır.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ADB97E-C1CF-9D94-7A57-4E7D1649A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5675" y="2823912"/>
            <a:ext cx="4276739" cy="278133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3B524C0-F5AC-5C42-8B9B-CFB4F30674F7}"/>
              </a:ext>
            </a:extLst>
          </p:cNvPr>
          <p:cNvSpPr txBox="1"/>
          <p:nvPr/>
        </p:nvSpPr>
        <p:spPr>
          <a:xfrm>
            <a:off x="9190893" y="5862291"/>
            <a:ext cx="17115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Midjourney 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4118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09B7E24-271E-4A3A-9D65-EE95ED972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45C59434-03B2-4F06-8362-A01DD785E2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4FDF3815-C9F7-4B9E-A371-DE71C4E9D1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id="{34C30A41-6D9F-42F2-BE4A-B6D2E4400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8577AE11-EC00-4E67-9DDD-624E9DA123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406A24DE-7A6F-4459-9A79-712243D20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BFEBE697-7D77-4AC8-8E68-0483B47DFB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49FC7B15-C721-4A23-8F6A-2CFA77C614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164E8ACB-FC50-451D-AF0A-879ABC6EA6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D5F354A0-F0C9-4254-A913-DD68E78161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9B01B525-8D81-44A3-BC1F-C711B89D23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8B0DD45-5C5A-70CB-7AF1-1BEAD9FBC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4152" y="5712698"/>
            <a:ext cx="8288032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br>
              <a:rPr lang="en-US" sz="3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-US" sz="3400" dirty="0">
                <a:solidFill>
                  <a:schemeClr val="accent1">
                    <a:lumMod val="50000"/>
                  </a:schemeClr>
                </a:solidFill>
              </a:rPr>
              <a:t>Gemini </a:t>
            </a:r>
            <a:r>
              <a:rPr lang="en-US" sz="3400" dirty="0" err="1">
                <a:solidFill>
                  <a:schemeClr val="accent1">
                    <a:lumMod val="50000"/>
                  </a:schemeClr>
                </a:solidFill>
              </a:rPr>
              <a:t>ile</a:t>
            </a:r>
            <a:r>
              <a:rPr lang="en-US" sz="3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400" dirty="0" err="1">
                <a:solidFill>
                  <a:schemeClr val="accent1">
                    <a:lumMod val="50000"/>
                  </a:schemeClr>
                </a:solidFill>
              </a:rPr>
              <a:t>Hikaye</a:t>
            </a:r>
            <a:r>
              <a:rPr lang="en-US" sz="3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400" dirty="0" err="1">
                <a:solidFill>
                  <a:schemeClr val="accent1">
                    <a:lumMod val="50000"/>
                  </a:schemeClr>
                </a:solidFill>
              </a:rPr>
              <a:t>Oluşturma</a:t>
            </a:r>
            <a:endParaRPr lang="en-US" sz="3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Online Media 2" descr="Gemini Storybook Yapımı | Öğretmenler ve Öğrenciler İçin Yapay Zeka İpuçları">
            <a:hlinkClick r:id="" action="ppaction://media"/>
            <a:extLst>
              <a:ext uri="{FF2B5EF4-FFF2-40B4-BE49-F238E27FC236}">
                <a16:creationId xmlns:a16="http://schemas.microsoft.com/office/drawing/2014/main" id="{EB6F087E-ADA6-AA22-BBA4-9231135DDC8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79579" y="48986"/>
            <a:ext cx="10987135" cy="6207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265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E3C6E9-6ED9-7B39-6217-DCDB50F427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94239-B1F8-9A34-1B39-F4E6B5A69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0FAD0A-9CDC-5A0D-C1A5-FF874F0743F6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ÇOCUK EDEBİYATINDA AİLE VE TOPLUMUN KATILIMI</a:t>
            </a:r>
          </a:p>
        </p:txBody>
      </p:sp>
    </p:spTree>
    <p:extLst>
      <p:ext uri="{BB962C8B-B14F-4D97-AF65-F5344CB8AC3E}">
        <p14:creationId xmlns:p14="http://schemas.microsoft.com/office/powerpoint/2010/main" val="3950488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FB871-9D1C-B34A-B2C5-3E638B00F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9493" y="1254594"/>
            <a:ext cx="10147852" cy="443258"/>
          </a:xfrm>
        </p:spPr>
        <p:txBody>
          <a:bodyPr>
            <a:noAutofit/>
          </a:bodyPr>
          <a:lstStyle/>
          <a:p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Çocuk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Edebiyatının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Türleri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Konuları</a:t>
            </a:r>
            <a:endParaRPr lang="en-US" sz="36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CD20840-ACCD-314F-9810-34928452C8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416727"/>
              </p:ext>
            </p:extLst>
          </p:nvPr>
        </p:nvGraphicFramePr>
        <p:xfrm>
          <a:off x="289560" y="2434700"/>
          <a:ext cx="11612880" cy="388701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16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4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7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2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826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94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9870">
                <a:tc rowSpan="4">
                  <a:txBody>
                    <a:bodyPr/>
                    <a:lstStyle/>
                    <a:p>
                      <a:r>
                        <a:rPr lang="tr-TR" sz="1600" noProof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Şiir</a:t>
                      </a:r>
                    </a:p>
                    <a:p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tr-TR" sz="1600" noProof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Düz Yazı</a:t>
                      </a:r>
                    </a:p>
                  </a:txBody>
                  <a:tcPr marT="45712" marB="4571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870">
                <a:tc vMerge="1">
                  <a:txBody>
                    <a:bodyPr/>
                    <a:lstStyle/>
                    <a:p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tr-TR" sz="1600" noProof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Kurgusal olan Düz Yazı</a:t>
                      </a:r>
                      <a:r>
                        <a:rPr lang="tr-TR" sz="1600" baseline="0" noProof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Türü</a:t>
                      </a:r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tr-TR" sz="1600" noProof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Kurgusal olmayan Düz Yazı Türü</a:t>
                      </a:r>
                    </a:p>
                  </a:txBody>
                  <a:tcPr marT="45712" marB="4571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870">
                <a:tc vMerge="1">
                  <a:txBody>
                    <a:bodyPr/>
                    <a:lstStyle/>
                    <a:p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600" b="1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Düzyazı: Fantastik-Fantasy</a:t>
                      </a:r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r-TR" sz="1600" b="1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Düzyazı: Gerçekçilik- Realism</a:t>
                      </a:r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870">
                <a:tc vMerge="1">
                  <a:txBody>
                    <a:bodyPr/>
                    <a:lstStyle/>
                    <a:p>
                      <a:endParaRPr lang="en-US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Geleneksel Edebiyat</a:t>
                      </a:r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 Fantastik</a:t>
                      </a:r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Gerçekçi Kurgu</a:t>
                      </a:r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1600" b="1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Tarihi Kurgu</a:t>
                      </a:r>
                      <a:endParaRPr lang="tr-TR" sz="1600" noProof="1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T="45712" marB="45712"/>
                </a:tc>
                <a:tc vMerge="1">
                  <a:txBody>
                    <a:bodyPr/>
                    <a:lstStyle/>
                    <a:p>
                      <a:endParaRPr lang="en-US" sz="14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5961">
                <a:tc>
                  <a:txBody>
                    <a:bodyPr/>
                    <a:lstStyle/>
                    <a:p>
                      <a:r>
                        <a:rPr lang="tr-TR" sz="14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tr-TR" sz="1400" kern="1200" baseline="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tr-TR" sz="14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Tekerlemeler</a:t>
                      </a:r>
                      <a:endParaRPr lang="tr-TR" sz="1400" noProof="1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tr-TR" sz="1400" noProof="1">
                          <a:solidFill>
                            <a:schemeClr val="tx1"/>
                          </a:solidFill>
                        </a:rPr>
                        <a:t>-  </a:t>
                      </a:r>
                      <a:r>
                        <a:rPr lang="tr-TR" sz="14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Lirik Şiirler (</a:t>
                      </a:r>
                      <a:r>
                        <a:rPr lang="tr-TR" sz="1400" noProof="1">
                          <a:solidFill>
                            <a:schemeClr val="tx1"/>
                          </a:solidFill>
                        </a:rPr>
                        <a:t>Lyric poems)</a:t>
                      </a:r>
                    </a:p>
                    <a:p>
                      <a:r>
                        <a:rPr lang="tr-TR" sz="1400" noProof="1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tr-TR" sz="14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Anlatı Şiirleri (</a:t>
                      </a:r>
                      <a:r>
                        <a:rPr lang="tr-TR" sz="1400" noProof="1">
                          <a:solidFill>
                            <a:schemeClr val="tx1"/>
                          </a:solidFill>
                        </a:rPr>
                        <a:t>Narrative poems)</a:t>
                      </a:r>
                    </a:p>
                    <a:p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noProof="1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Destanlar</a:t>
                      </a:r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tr-TR" sz="1600" noProof="1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Halk Masalları</a:t>
                      </a:r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tr-TR" sz="1600" noProof="1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Dini Hikayeler</a:t>
                      </a:r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Bilim Kurgu ve Bilim Fantastik Kitaplar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Hayvan Fantastik Kitapları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Olağan Dışı Karakterler ve Durumlar</a:t>
                      </a:r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Aileler ve Akranlar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Topluluklar ve Hayvanlar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Macera ve Hayatta Kalma</a:t>
                      </a:r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Medeniyetlerin Başlangıcı 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Sanayi Toplumunun Gelişimi</a:t>
                      </a:r>
                    </a:p>
                    <a:p>
                      <a:pPr marL="285750" indent="-285750" algn="l">
                        <a:buFontTx/>
                        <a:buChar char="-"/>
                      </a:pP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20. Yüzyıl Dünya Savaşları</a:t>
                      </a:r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</a:txBody>
                  <a:tcPr marT="45712" marB="45712"/>
                </a:tc>
                <a:tc>
                  <a:txBody>
                    <a:bodyPr/>
                    <a:lstStyle/>
                    <a:p>
                      <a:pPr algn="l"/>
                      <a:r>
                        <a:rPr lang="tr-TR" sz="1600" noProof="1">
                          <a:solidFill>
                            <a:schemeClr val="tx1"/>
                          </a:solidFill>
                        </a:rPr>
                        <a:t>- </a:t>
                      </a:r>
                      <a:r>
                        <a:rPr lang="tr-TR" sz="1600" kern="1200" noProof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Biyografiler</a:t>
                      </a:r>
                      <a:endParaRPr lang="tr-TR" sz="1600" noProof="1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tr-TR" sz="1600" noProof="1">
                          <a:solidFill>
                            <a:schemeClr val="tx1"/>
                          </a:solidFill>
                        </a:rPr>
                        <a:t>- Bilgilendirici kitaplar</a:t>
                      </a:r>
                    </a:p>
                  </a:txBody>
                  <a:tcPr marT="45712" marB="4571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10645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82CBB-13DE-B309-BF00-56CA1AA88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094" y="341680"/>
            <a:ext cx="10515600" cy="433528"/>
          </a:xfrm>
        </p:spPr>
        <p:txBody>
          <a:bodyPr>
            <a:noAutofit/>
          </a:bodyPr>
          <a:lstStyle/>
          <a:p>
            <a:r>
              <a:rPr lang="en-US" sz="2400" b="1" cap="none" dirty="0" err="1"/>
              <a:t>Ebeveynlerin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Bakış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Açısı</a:t>
            </a:r>
            <a:r>
              <a:rPr lang="en-US" sz="2400" b="1" cap="none" dirty="0"/>
              <a:t>: </a:t>
            </a:r>
            <a:r>
              <a:rPr lang="en-US" sz="2400" b="1" cap="none" dirty="0" err="1"/>
              <a:t>Türkçe</a:t>
            </a:r>
            <a:r>
              <a:rPr lang="en-US" sz="2400" b="1" cap="none" dirty="0"/>
              <a:t> Okuma </a:t>
            </a:r>
            <a:r>
              <a:rPr lang="en-US" sz="2400" b="1" cap="none" dirty="0" err="1"/>
              <a:t>Yazma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Öğrenerek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Türkiye'nin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Kültürünü</a:t>
            </a:r>
            <a:r>
              <a:rPr lang="en-US" sz="2400" b="1" cap="none" dirty="0"/>
              <a:t>, </a:t>
            </a:r>
            <a:r>
              <a:rPr lang="en-US" sz="2400" b="1" cap="none" dirty="0" err="1"/>
              <a:t>Edebiyatını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ve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Tarihini</a:t>
            </a:r>
            <a:r>
              <a:rPr lang="en-US" sz="2400" b="1" cap="none" dirty="0"/>
              <a:t> </a:t>
            </a:r>
            <a:r>
              <a:rPr lang="en-US" sz="2400" b="1" cap="none" dirty="0" err="1"/>
              <a:t>Öğrenecekler</a:t>
            </a:r>
            <a:r>
              <a:rPr lang="en-US" sz="2400" b="1" cap="none" dirty="0"/>
              <a:t>.</a:t>
            </a:r>
          </a:p>
        </p:txBody>
      </p:sp>
      <p:pic>
        <p:nvPicPr>
          <p:cNvPr id="5" name="Content Placeholder 4" descr="A close-up of a paper&#10;&#10;AI-generated content may be incorrect.">
            <a:extLst>
              <a:ext uri="{FF2B5EF4-FFF2-40B4-BE49-F238E27FC236}">
                <a16:creationId xmlns:a16="http://schemas.microsoft.com/office/drawing/2014/main" id="{5348F847-B172-AA14-1011-65FBDE6102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479" y="1211385"/>
            <a:ext cx="9108830" cy="5494215"/>
          </a:xfrm>
        </p:spPr>
      </p:pic>
    </p:spTree>
    <p:extLst>
      <p:ext uri="{BB962C8B-B14F-4D97-AF65-F5344CB8AC3E}">
        <p14:creationId xmlns:p14="http://schemas.microsoft.com/office/powerpoint/2010/main" val="25663331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1E1BB2-F7F4-C4A8-5B29-E9CB1FC114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2544" t="-754" r="27293" b="43717"/>
          <a:stretch>
            <a:fillRect/>
          </a:stretch>
        </p:blipFill>
        <p:spPr>
          <a:xfrm>
            <a:off x="-28147" y="1473190"/>
            <a:ext cx="3906982" cy="391161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F4A0791-E576-72BE-068F-9B663D64A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048" y="394376"/>
            <a:ext cx="6672886" cy="448284"/>
          </a:xfrm>
        </p:spPr>
        <p:txBody>
          <a:bodyPr>
            <a:normAutofit fontScale="90000"/>
          </a:bodyPr>
          <a:lstStyle/>
          <a:p>
            <a:r>
              <a:rPr lang="en-US" dirty="0"/>
              <a:t>SÖZLÜ AİLE HİKAYELERİ TÜRLERİ</a:t>
            </a:r>
          </a:p>
        </p:txBody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BE9B2010-2395-2C15-9247-F38494A4C6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9352247"/>
              </p:ext>
            </p:extLst>
          </p:nvPr>
        </p:nvGraphicFramePr>
        <p:xfrm>
          <a:off x="4465048" y="1066802"/>
          <a:ext cx="7189392" cy="5616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914864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27516-F823-15B8-03B4-23B8F3A6A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543" y="111905"/>
            <a:ext cx="10364451" cy="1596177"/>
          </a:xfrm>
        </p:spPr>
        <p:txBody>
          <a:bodyPr>
            <a:normAutofit/>
          </a:bodyPr>
          <a:lstStyle/>
          <a:p>
            <a:r>
              <a:rPr lang="en-US" cap="none" dirty="0" err="1"/>
              <a:t>Altı</a:t>
            </a:r>
            <a:r>
              <a:rPr lang="en-US" cap="none" dirty="0"/>
              <a:t> </a:t>
            </a:r>
            <a:r>
              <a:rPr lang="en-US" cap="none" dirty="0" err="1"/>
              <a:t>Farklı</a:t>
            </a:r>
            <a:r>
              <a:rPr lang="en-US" cap="none" dirty="0"/>
              <a:t> Aile </a:t>
            </a:r>
            <a:r>
              <a:rPr lang="en-US" cap="none" dirty="0" err="1"/>
              <a:t>Katılımı</a:t>
            </a:r>
            <a:r>
              <a:rPr lang="en-US" cap="none" dirty="0"/>
              <a:t> </a:t>
            </a:r>
            <a:r>
              <a:rPr lang="en-US" cap="none" dirty="0" err="1"/>
              <a:t>Yöntemi</a:t>
            </a:r>
            <a:endParaRPr lang="en-US" cap="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2EA16-8650-1BA7-F589-EC384F7619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11" y="1210370"/>
            <a:ext cx="7418438" cy="4763729"/>
          </a:xfrm>
        </p:spPr>
        <p:txBody>
          <a:bodyPr>
            <a:noAutofit/>
          </a:bodyPr>
          <a:lstStyle/>
          <a:p>
            <a:pPr marL="342900" indent="-342900">
              <a:lnSpc>
                <a:spcPct val="110000"/>
              </a:lnSpc>
              <a:buAutoNum type="arabicPeriod"/>
            </a:pPr>
            <a:r>
              <a:rPr lang="tr-TR" b="1" cap="none" noProof="1"/>
              <a:t>Ebeveynlik (</a:t>
            </a:r>
            <a:r>
              <a:rPr lang="en-US" b="1" cap="none" dirty="0">
                <a:latin typeface="Calibri" panose="020F0502020204030204" pitchFamily="34" charset="0"/>
                <a:cs typeface="Calibri" panose="020F0502020204030204" pitchFamily="34" charset="0"/>
              </a:rPr>
              <a:t>Parenting</a:t>
            </a:r>
            <a:r>
              <a:rPr lang="tr-TR" b="1" cap="none" noProof="1"/>
              <a:t>)</a:t>
            </a:r>
            <a:r>
              <a:rPr lang="tr-TR" cap="none" noProof="1"/>
              <a:t>: Çocuk edebiyatı konusunda ebeveynlerin desteklenmesi</a:t>
            </a:r>
          </a:p>
          <a:p>
            <a:pPr marL="342900" indent="-342900">
              <a:lnSpc>
                <a:spcPct val="110000"/>
              </a:lnSpc>
              <a:buAutoNum type="arabicPeriod"/>
            </a:pPr>
            <a:r>
              <a:rPr lang="tr-TR" b="1" cap="none" noProof="1"/>
              <a:t>İletişim (</a:t>
            </a:r>
            <a:r>
              <a:rPr lang="en-US" b="1" cap="none" dirty="0">
                <a:latin typeface="Calibri" panose="020F0502020204030204" pitchFamily="34" charset="0"/>
                <a:cs typeface="Calibri" panose="020F0502020204030204" pitchFamily="34" charset="0"/>
              </a:rPr>
              <a:t>Communicating</a:t>
            </a:r>
            <a:r>
              <a:rPr lang="tr-TR" b="1" cap="none" noProof="1"/>
              <a:t>)</a:t>
            </a:r>
            <a:r>
              <a:rPr lang="tr-TR" cap="none" noProof="1"/>
              <a:t>: Çocukların katılımları ve programlarınız hakkında okul ile ev ve ev arasında etkili iletişimin kurulması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tr-TR" sz="2000" cap="none" noProof="1"/>
              <a:t>Örnek: Telefon görüşmeleri, iletişim defterleri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r-TR" b="1" cap="none" noProof="1"/>
              <a:t>3. Gönüllülük (</a:t>
            </a:r>
            <a:r>
              <a:rPr lang="en-US" b="1" cap="none" dirty="0"/>
              <a:t>Volunteering</a:t>
            </a:r>
            <a:r>
              <a:rPr lang="tr-TR" b="1" cap="none" noProof="1"/>
              <a:t>)</a:t>
            </a:r>
            <a:r>
              <a:rPr lang="tr-TR" cap="none" noProof="1"/>
              <a:t>: Ebeveynleri gönüllü olarak çocuk edebiyatı etkinliklerine dahil edilmesi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tr-TR" sz="2000" cap="none" noProof="1"/>
              <a:t>Örnek: Velilerin sınıfa gelerek çocuklara  Türkçe kitap okumaları ve onları Türkçe hikaye okurken dinlemeleri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tr-TR" b="1" cap="none" noProof="1"/>
              <a:t>4. Evde Öğrenme (</a:t>
            </a:r>
            <a:r>
              <a:rPr lang="en-US" b="1" cap="none" dirty="0"/>
              <a:t>Learning at Home</a:t>
            </a:r>
            <a:r>
              <a:rPr lang="tr-TR" b="1" cap="none" noProof="1"/>
              <a:t>)</a:t>
            </a:r>
            <a:r>
              <a:rPr lang="tr-TR" cap="none" noProof="1"/>
              <a:t>: Ailelerin evde kullanabileceği bilgi ve etkinlikler sağlanması.</a:t>
            </a:r>
          </a:p>
          <a:p>
            <a:pPr marL="457200" lvl="1" indent="0">
              <a:lnSpc>
                <a:spcPct val="110000"/>
              </a:lnSpc>
              <a:buNone/>
            </a:pPr>
            <a:r>
              <a:rPr lang="tr-TR" sz="2000" cap="none" noProof="1"/>
              <a:t>Örnek: Hikaye kitapları veya sanat etkinliği için malzemeleri eve gönderme</a:t>
            </a:r>
          </a:p>
        </p:txBody>
      </p:sp>
      <p:pic>
        <p:nvPicPr>
          <p:cNvPr id="4" name="Picture 5" descr="http://t0.gstatic.com/images?q=tbn:ANd9GcQzX3gRRRH0p7mS5VcddoZhnpoWy7j3UQNQ26keaPM8m_jsTQkXKw">
            <a:extLst>
              <a:ext uri="{FF2B5EF4-FFF2-40B4-BE49-F238E27FC236}">
                <a16:creationId xmlns:a16="http://schemas.microsoft.com/office/drawing/2014/main" id="{A18D6265-95F3-8610-2CA4-6DDE5C3F3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6" r="-3" b="-3"/>
          <a:stretch>
            <a:fillRect/>
          </a:stretch>
        </p:blipFill>
        <p:spPr bwMode="auto">
          <a:xfrm>
            <a:off x="7738772" y="1374036"/>
            <a:ext cx="4334017" cy="3640416"/>
          </a:xfrm>
          <a:prstGeom prst="roundRect">
            <a:avLst>
              <a:gd name="adj" fmla="val 530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9871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62952-65F8-4504-C593-4BB585F5A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/>
              <a:t>Altı</a:t>
            </a:r>
            <a:r>
              <a:rPr lang="en-US" cap="none" dirty="0"/>
              <a:t> </a:t>
            </a:r>
            <a:r>
              <a:rPr lang="en-US" cap="none" dirty="0" err="1"/>
              <a:t>Farklı</a:t>
            </a:r>
            <a:r>
              <a:rPr lang="en-US" cap="none" dirty="0"/>
              <a:t> Aile </a:t>
            </a:r>
            <a:r>
              <a:rPr lang="en-US" cap="none" dirty="0" err="1"/>
              <a:t>Katılımı</a:t>
            </a:r>
            <a:r>
              <a:rPr lang="en-US" cap="none" dirty="0"/>
              <a:t> </a:t>
            </a:r>
            <a:r>
              <a:rPr lang="en-US" cap="none" dirty="0" err="1"/>
              <a:t>Yöntemi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78AEE9-47F8-E079-7EF2-E834D6B49E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b="1" cap="none" dirty="0"/>
              <a:t>5. Karar Alma (Decision Making):</a:t>
            </a:r>
            <a:r>
              <a:rPr lang="en-US" sz="2800" cap="none" dirty="0"/>
              <a:t> </a:t>
            </a:r>
            <a:r>
              <a:rPr lang="en-US" sz="2800" cap="none" dirty="0" err="1"/>
              <a:t>Velilerin</a:t>
            </a:r>
            <a:r>
              <a:rPr lang="en-US" sz="2800" cap="none" dirty="0"/>
              <a:t> </a:t>
            </a:r>
            <a:r>
              <a:rPr lang="en-US" sz="2800" cap="none" dirty="0" err="1"/>
              <a:t>okul</a:t>
            </a:r>
            <a:r>
              <a:rPr lang="en-US" sz="2800" cap="none" dirty="0"/>
              <a:t> </a:t>
            </a:r>
            <a:r>
              <a:rPr lang="en-US" sz="2800" cap="none" dirty="0" err="1"/>
              <a:t>kararlarına</a:t>
            </a:r>
            <a:r>
              <a:rPr lang="en-US" sz="2800" cap="none" dirty="0"/>
              <a:t> </a:t>
            </a:r>
            <a:r>
              <a:rPr lang="en-US" sz="2800" cap="none" dirty="0" err="1"/>
              <a:t>ve</a:t>
            </a:r>
            <a:r>
              <a:rPr lang="en-US" sz="2800" cap="none" dirty="0"/>
              <a:t> </a:t>
            </a:r>
            <a:r>
              <a:rPr lang="en-US" sz="2800" cap="none" dirty="0" err="1"/>
              <a:t>yönetimine</a:t>
            </a:r>
            <a:r>
              <a:rPr lang="en-US" sz="2800" cap="none" dirty="0"/>
              <a:t> </a:t>
            </a:r>
            <a:r>
              <a:rPr lang="en-US" sz="2800" cap="none" dirty="0" err="1"/>
              <a:t>dahil</a:t>
            </a:r>
            <a:r>
              <a:rPr lang="en-US" sz="2800" cap="none" dirty="0"/>
              <a:t> </a:t>
            </a:r>
            <a:r>
              <a:rPr lang="en-US" sz="2800" cap="none" dirty="0" err="1"/>
              <a:t>edilmesi</a:t>
            </a:r>
            <a:endParaRPr lang="en-US" sz="2800" cap="none" dirty="0"/>
          </a:p>
          <a:p>
            <a:pPr marL="0" indent="0">
              <a:buNone/>
            </a:pPr>
            <a:endParaRPr lang="en-US" sz="2800" cap="none" dirty="0"/>
          </a:p>
          <a:p>
            <a:pPr marL="0" indent="0">
              <a:buNone/>
            </a:pPr>
            <a:r>
              <a:rPr lang="en-US" sz="2800" b="1" cap="none" dirty="0"/>
              <a:t>6. </a:t>
            </a:r>
            <a:r>
              <a:rPr lang="en-US" sz="2800" b="1" cap="none" dirty="0" err="1"/>
              <a:t>Toplumla</a:t>
            </a:r>
            <a:r>
              <a:rPr lang="en-US" sz="2800" b="1" cap="none" dirty="0"/>
              <a:t> </a:t>
            </a:r>
            <a:r>
              <a:rPr lang="en-US" sz="2800" b="1" cap="none" dirty="0" err="1"/>
              <a:t>İşbirliği</a:t>
            </a:r>
            <a:r>
              <a:rPr lang="en-US" sz="2800" b="1" cap="none" dirty="0"/>
              <a:t> (Collaborating with the Community) </a:t>
            </a:r>
            <a:r>
              <a:rPr lang="en-US" sz="2800" cap="none" dirty="0"/>
              <a:t>: </a:t>
            </a:r>
            <a:r>
              <a:rPr lang="en-US" sz="2800" cap="none" dirty="0" err="1"/>
              <a:t>Aileleri</a:t>
            </a:r>
            <a:r>
              <a:rPr lang="en-US" sz="2800" dirty="0" err="1"/>
              <a:t>n</a:t>
            </a:r>
            <a:r>
              <a:rPr lang="en-US" sz="2800" cap="none" dirty="0"/>
              <a:t> </a:t>
            </a:r>
            <a:r>
              <a:rPr lang="en-US" sz="2800" cap="none" dirty="0" err="1"/>
              <a:t>okul</a:t>
            </a:r>
            <a:r>
              <a:rPr lang="en-US" sz="2800" cap="none" dirty="0"/>
              <a:t> </a:t>
            </a:r>
            <a:r>
              <a:rPr lang="en-US" sz="2800" cap="none" dirty="0" err="1"/>
              <a:t>programlarını</a:t>
            </a:r>
            <a:r>
              <a:rPr lang="en-US" sz="2800" cap="none" dirty="0"/>
              <a:t> </a:t>
            </a:r>
            <a:r>
              <a:rPr lang="en-US" sz="2800" cap="none" dirty="0" err="1"/>
              <a:t>ve</a:t>
            </a:r>
            <a:r>
              <a:rPr lang="en-US" sz="2800" cap="none" dirty="0"/>
              <a:t> </a:t>
            </a:r>
            <a:r>
              <a:rPr lang="en-US" sz="2800" cap="none" dirty="0" err="1"/>
              <a:t>çocukların</a:t>
            </a:r>
            <a:r>
              <a:rPr lang="en-US" sz="2800" cap="none" dirty="0"/>
              <a:t> </a:t>
            </a:r>
            <a:r>
              <a:rPr lang="en-US" sz="2800" cap="none" dirty="0" err="1"/>
              <a:t>gelişimini</a:t>
            </a:r>
            <a:r>
              <a:rPr lang="en-US" sz="2800" cap="none" dirty="0"/>
              <a:t> </a:t>
            </a:r>
            <a:r>
              <a:rPr lang="en-US" sz="2800" cap="none" dirty="0" err="1"/>
              <a:t>ve</a:t>
            </a:r>
            <a:r>
              <a:rPr lang="en-US" sz="2800" cap="none" dirty="0"/>
              <a:t> </a:t>
            </a:r>
            <a:r>
              <a:rPr lang="en-US" sz="2800" cap="none" dirty="0" err="1"/>
              <a:t>öğrenmesini</a:t>
            </a:r>
            <a:r>
              <a:rPr lang="en-US" sz="2800" cap="none" dirty="0"/>
              <a:t> </a:t>
            </a:r>
            <a:r>
              <a:rPr lang="en-US" sz="2800" cap="none" dirty="0" err="1"/>
              <a:t>güçlendirmek</a:t>
            </a:r>
            <a:r>
              <a:rPr lang="en-US" sz="2800" cap="none" dirty="0"/>
              <a:t> </a:t>
            </a:r>
            <a:r>
              <a:rPr lang="en-US" sz="2800" cap="none" dirty="0" err="1"/>
              <a:t>için</a:t>
            </a:r>
            <a:r>
              <a:rPr lang="en-US" sz="2800" cap="none" dirty="0"/>
              <a:t> </a:t>
            </a:r>
            <a:r>
              <a:rPr lang="en-US" sz="2800" cap="none" dirty="0" err="1"/>
              <a:t>toplumun</a:t>
            </a:r>
            <a:r>
              <a:rPr lang="en-US" sz="2800" cap="none" dirty="0"/>
              <a:t> </a:t>
            </a:r>
            <a:r>
              <a:rPr lang="en-US" sz="2800" cap="none" dirty="0" err="1"/>
              <a:t>hizmet</a:t>
            </a:r>
            <a:r>
              <a:rPr lang="en-US" sz="2800" cap="none" dirty="0"/>
              <a:t> </a:t>
            </a:r>
            <a:r>
              <a:rPr lang="en-US" sz="2800" cap="none" dirty="0" err="1"/>
              <a:t>ve</a:t>
            </a:r>
            <a:r>
              <a:rPr lang="en-US" sz="2800" cap="none" dirty="0"/>
              <a:t> </a:t>
            </a:r>
            <a:r>
              <a:rPr lang="en-US" sz="2800" cap="none" dirty="0" err="1"/>
              <a:t>kaynaklarını</a:t>
            </a:r>
            <a:r>
              <a:rPr lang="en-US" sz="2800" cap="none" dirty="0"/>
              <a:t> </a:t>
            </a:r>
            <a:r>
              <a:rPr lang="en-US" sz="2800" cap="none" dirty="0" err="1"/>
              <a:t>okullarla</a:t>
            </a:r>
            <a:r>
              <a:rPr lang="en-US" sz="2800" cap="none" dirty="0"/>
              <a:t> </a:t>
            </a:r>
            <a:r>
              <a:rPr lang="en-US" sz="2800" cap="none" dirty="0" err="1"/>
              <a:t>yürütülmesi</a:t>
            </a:r>
            <a:r>
              <a:rPr lang="en-US" sz="2800" cap="none" dirty="0"/>
              <a:t>.</a:t>
            </a:r>
          </a:p>
          <a:p>
            <a:pPr marL="457200" lvl="1" indent="0">
              <a:buNone/>
            </a:pPr>
            <a:r>
              <a:rPr lang="en-US" sz="2800" cap="none" dirty="0"/>
              <a:t>Örnek: </a:t>
            </a:r>
            <a:r>
              <a:rPr lang="en-US" sz="2800" cap="none" dirty="0" err="1"/>
              <a:t>Kütüphanelerin</a:t>
            </a:r>
            <a:r>
              <a:rPr lang="en-US" sz="2800" cap="none" dirty="0"/>
              <a:t> </a:t>
            </a:r>
            <a:r>
              <a:rPr lang="en-US" sz="2800" cap="none" dirty="0" err="1"/>
              <a:t>aileler</a:t>
            </a:r>
            <a:r>
              <a:rPr lang="en-US" sz="2800" cap="none" dirty="0"/>
              <a:t> </a:t>
            </a:r>
            <a:r>
              <a:rPr lang="en-US" sz="2800" cap="none" dirty="0" err="1"/>
              <a:t>için</a:t>
            </a:r>
            <a:r>
              <a:rPr lang="en-US" sz="2800" cap="none" dirty="0"/>
              <a:t> </a:t>
            </a:r>
            <a:r>
              <a:rPr lang="en-US" sz="2800" cap="none" dirty="0" err="1"/>
              <a:t>haftalık</a:t>
            </a:r>
            <a:r>
              <a:rPr lang="en-US" sz="2800" cap="none" dirty="0"/>
              <a:t> </a:t>
            </a:r>
            <a:r>
              <a:rPr lang="en-US" sz="2800" cap="none" dirty="0" err="1"/>
              <a:t>etkinlikler</a:t>
            </a:r>
            <a:r>
              <a:rPr lang="en-US" sz="2800" cap="none" dirty="0"/>
              <a:t> </a:t>
            </a:r>
            <a:r>
              <a:rPr lang="en-US" sz="2800" cap="none" dirty="0" err="1"/>
              <a:t>tasarlaması</a:t>
            </a:r>
            <a:endParaRPr lang="en-US" sz="2800" cap="none" dirty="0"/>
          </a:p>
        </p:txBody>
      </p:sp>
    </p:spTree>
    <p:extLst>
      <p:ext uri="{BB962C8B-B14F-4D97-AF65-F5344CB8AC3E}">
        <p14:creationId xmlns:p14="http://schemas.microsoft.com/office/powerpoint/2010/main" val="39073272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FD162-874C-1E78-00B2-DF1F30EF1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385" y="1343991"/>
            <a:ext cx="3447695" cy="4338082"/>
          </a:xfrm>
        </p:spPr>
        <p:txBody>
          <a:bodyPr>
            <a:normAutofit/>
          </a:bodyPr>
          <a:lstStyle/>
          <a:p>
            <a:pPr algn="l"/>
            <a:r>
              <a:rPr lang="tr-TR" sz="3100" b="1" cap="none" noProof="1">
                <a:solidFill>
                  <a:schemeClr val="accent1">
                    <a:lumMod val="50000"/>
                  </a:schemeClr>
                </a:solidFill>
              </a:rPr>
              <a:t>İletişim (</a:t>
            </a:r>
            <a:r>
              <a:rPr lang="en-US" sz="3100" b="1" cap="none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Communication</a:t>
            </a:r>
            <a:r>
              <a:rPr lang="tr-TR" sz="3100" b="1" cap="none" noProof="1">
                <a:solidFill>
                  <a:schemeClr val="accent1">
                    <a:lumMod val="50000"/>
                  </a:schemeClr>
                </a:solidFill>
              </a:rPr>
              <a:t>)</a:t>
            </a:r>
            <a:r>
              <a:rPr lang="tr-TR" sz="3100" cap="none" noProof="1">
                <a:solidFill>
                  <a:schemeClr val="accent1">
                    <a:lumMod val="50000"/>
                  </a:schemeClr>
                </a:solidFill>
              </a:rPr>
              <a:t>:</a:t>
            </a:r>
            <a:r>
              <a:rPr lang="tr-TR" sz="3100" cap="none" noProof="1">
                <a:solidFill>
                  <a:schemeClr val="tx1"/>
                </a:solidFill>
              </a:rPr>
              <a:t> </a:t>
            </a:r>
            <a:br>
              <a:rPr lang="tr-TR" sz="3100" cap="none" noProof="1">
                <a:solidFill>
                  <a:schemeClr val="tx1"/>
                </a:solidFill>
              </a:rPr>
            </a:br>
            <a:r>
              <a:rPr lang="tr-TR" sz="2800" cap="none" noProof="1">
                <a:solidFill>
                  <a:schemeClr val="tx1"/>
                </a:solidFill>
              </a:rPr>
              <a:t>Çocukların katılımları ve okul programları hakkında okul ile ev arasında etkili iletişimin kurulması</a:t>
            </a:r>
            <a:endParaRPr lang="en-US" sz="31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F9F1897-2209-3D89-3052-1FCA3B1C121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8098443"/>
              </p:ext>
            </p:extLst>
          </p:nvPr>
        </p:nvGraphicFramePr>
        <p:xfrm>
          <a:off x="4964770" y="1643051"/>
          <a:ext cx="6305371" cy="3559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05371">
                  <a:extLst>
                    <a:ext uri="{9D8B030D-6E8A-4147-A177-3AD203B41FA5}">
                      <a16:colId xmlns:a16="http://schemas.microsoft.com/office/drawing/2014/main" val="3131059053"/>
                    </a:ext>
                  </a:extLst>
                </a:gridCol>
              </a:tblGrid>
              <a:tr h="379920">
                <a:tc>
                  <a:txBody>
                    <a:bodyPr/>
                    <a:lstStyle/>
                    <a:p>
                      <a:pPr algn="ctr"/>
                      <a:r>
                        <a:rPr lang="tr-TR" sz="1700" dirty="0"/>
                        <a:t>Dijital Platform</a:t>
                      </a:r>
                      <a:r>
                        <a:rPr lang="tr-TR" sz="1700" baseline="0" dirty="0"/>
                        <a:t>lar </a:t>
                      </a:r>
                      <a:endParaRPr lang="en-US" sz="1700" dirty="0"/>
                    </a:p>
                  </a:txBody>
                  <a:tcPr marL="85609" marR="85609" marT="42804" marB="42804"/>
                </a:tc>
                <a:extLst>
                  <a:ext uri="{0D108BD9-81ED-4DB2-BD59-A6C34878D82A}">
                    <a16:rowId xmlns:a16="http://schemas.microsoft.com/office/drawing/2014/main" val="7904178"/>
                  </a:ext>
                </a:extLst>
              </a:tr>
              <a:tr h="635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/>
                        <a:t>ClassDojo</a:t>
                      </a:r>
                      <a:r>
                        <a:rPr lang="tr-TR" sz="1700"/>
                        <a:t>: </a:t>
                      </a:r>
                      <a:r>
                        <a:rPr lang="tr-TR" sz="1700">
                          <a:hlinkClick r:id="rId2"/>
                        </a:rPr>
                        <a:t>https://www.classdojo.com/tr-tr/</a:t>
                      </a:r>
                      <a:r>
                        <a:rPr lang="tr-TR" sz="1700"/>
                        <a:t> </a:t>
                      </a:r>
                    </a:p>
                    <a:p>
                      <a:endParaRPr lang="en-US" sz="1700"/>
                    </a:p>
                  </a:txBody>
                  <a:tcPr marL="85609" marR="85609" marT="42804" marB="42804"/>
                </a:tc>
                <a:extLst>
                  <a:ext uri="{0D108BD9-81ED-4DB2-BD59-A6C34878D82A}">
                    <a16:rowId xmlns:a16="http://schemas.microsoft.com/office/drawing/2014/main" val="3353210203"/>
                  </a:ext>
                </a:extLst>
              </a:tr>
              <a:tr h="635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700"/>
                        <a:t>Seesaw: </a:t>
                      </a:r>
                      <a:r>
                        <a:rPr lang="tr-TR" sz="1700">
                          <a:hlinkClick r:id="rId3"/>
                        </a:rPr>
                        <a:t>https://seesaw.com/products/all-in-one-platform/</a:t>
                      </a:r>
                      <a:r>
                        <a:rPr lang="tr-TR" sz="1700"/>
                        <a:t> </a:t>
                      </a:r>
                    </a:p>
                    <a:p>
                      <a:endParaRPr lang="en-US" sz="1700"/>
                    </a:p>
                  </a:txBody>
                  <a:tcPr marL="85609" marR="85609" marT="42804" marB="42804"/>
                </a:tc>
                <a:extLst>
                  <a:ext uri="{0D108BD9-81ED-4DB2-BD59-A6C34878D82A}">
                    <a16:rowId xmlns:a16="http://schemas.microsoft.com/office/drawing/2014/main" val="3550931716"/>
                  </a:ext>
                </a:extLst>
              </a:tr>
              <a:tr h="635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700"/>
                        <a:t>Remind: </a:t>
                      </a:r>
                      <a:r>
                        <a:rPr lang="tr-TR" sz="1700">
                          <a:hlinkClick r:id="rId4"/>
                        </a:rPr>
                        <a:t>http://remind.com/</a:t>
                      </a:r>
                      <a:r>
                        <a:rPr lang="tr-TR" sz="1700"/>
                        <a:t> </a:t>
                      </a:r>
                    </a:p>
                    <a:p>
                      <a:endParaRPr lang="en-US" sz="1700"/>
                    </a:p>
                  </a:txBody>
                  <a:tcPr marL="85609" marR="85609" marT="42804" marB="42804"/>
                </a:tc>
                <a:extLst>
                  <a:ext uri="{0D108BD9-81ED-4DB2-BD59-A6C34878D82A}">
                    <a16:rowId xmlns:a16="http://schemas.microsoft.com/office/drawing/2014/main" val="2116779738"/>
                  </a:ext>
                </a:extLst>
              </a:tr>
              <a:tr h="635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700" dirty="0" err="1"/>
                        <a:t>Brightwheel</a:t>
                      </a:r>
                      <a:r>
                        <a:rPr lang="tr-TR" sz="1700" dirty="0"/>
                        <a:t>: </a:t>
                      </a:r>
                      <a:r>
                        <a:rPr lang="tr-TR" sz="1700" dirty="0">
                          <a:hlinkClick r:id="rId5"/>
                        </a:rPr>
                        <a:t>https://mybrightwheel.com/</a:t>
                      </a:r>
                      <a:r>
                        <a:rPr lang="tr-TR" sz="1700" dirty="0"/>
                        <a:t> </a:t>
                      </a:r>
                    </a:p>
                    <a:p>
                      <a:endParaRPr lang="en-US" sz="1700" dirty="0"/>
                    </a:p>
                  </a:txBody>
                  <a:tcPr marL="85609" marR="85609" marT="42804" marB="42804"/>
                </a:tc>
                <a:extLst>
                  <a:ext uri="{0D108BD9-81ED-4DB2-BD59-A6C34878D82A}">
                    <a16:rowId xmlns:a16="http://schemas.microsoft.com/office/drawing/2014/main" val="3946732404"/>
                  </a:ext>
                </a:extLst>
              </a:tr>
              <a:tr h="6358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700" dirty="0" err="1"/>
                        <a:t>Parentsquare</a:t>
                      </a:r>
                      <a:r>
                        <a:rPr lang="tr-TR" sz="1700" dirty="0"/>
                        <a:t>: </a:t>
                      </a:r>
                      <a:r>
                        <a:rPr lang="tr-TR" sz="1700" dirty="0">
                          <a:hlinkClick r:id="rId6"/>
                        </a:rPr>
                        <a:t>https://www.parentsquare.com/</a:t>
                      </a:r>
                      <a:r>
                        <a:rPr lang="tr-TR" sz="1700" dirty="0"/>
                        <a:t> </a:t>
                      </a:r>
                      <a:endParaRPr lang="en-US" sz="1700" dirty="0"/>
                    </a:p>
                    <a:p>
                      <a:endParaRPr lang="en-US" sz="1700" dirty="0"/>
                    </a:p>
                  </a:txBody>
                  <a:tcPr marL="85609" marR="85609" marT="42804" marB="42804"/>
                </a:tc>
                <a:extLst>
                  <a:ext uri="{0D108BD9-81ED-4DB2-BD59-A6C34878D82A}">
                    <a16:rowId xmlns:a16="http://schemas.microsoft.com/office/drawing/2014/main" val="24774168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7974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6223A2CF-282D-4D97-960D-435F2BA682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FE704595-09C7-4F19-9C35-A1585DE5EC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7F5D3415-BEB8-49B5-A258-65A6DB069A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ctangle 23">
              <a:extLst>
                <a:ext uri="{FF2B5EF4-FFF2-40B4-BE49-F238E27FC236}">
                  <a16:creationId xmlns:a16="http://schemas.microsoft.com/office/drawing/2014/main" id="{4572FE66-7C7C-4ED1-BB96-D4E741F7EA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Rectangle 25">
              <a:extLst>
                <a:ext uri="{FF2B5EF4-FFF2-40B4-BE49-F238E27FC236}">
                  <a16:creationId xmlns:a16="http://schemas.microsoft.com/office/drawing/2014/main" id="{27DAB653-28E4-473D-BFF3-5B55309006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D42B9441-BD12-4ADD-98F9-146048C029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Rectangle 27">
              <a:extLst>
                <a:ext uri="{FF2B5EF4-FFF2-40B4-BE49-F238E27FC236}">
                  <a16:creationId xmlns:a16="http://schemas.microsoft.com/office/drawing/2014/main" id="{6849A7E1-FFE1-40FC-987C-B58FD25478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5" name="Rectangle 28">
              <a:extLst>
                <a:ext uri="{FF2B5EF4-FFF2-40B4-BE49-F238E27FC236}">
                  <a16:creationId xmlns:a16="http://schemas.microsoft.com/office/drawing/2014/main" id="{13A76386-AD1C-4954-82C0-0AA48165EB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6" name="Rectangle 29">
              <a:extLst>
                <a:ext uri="{FF2B5EF4-FFF2-40B4-BE49-F238E27FC236}">
                  <a16:creationId xmlns:a16="http://schemas.microsoft.com/office/drawing/2014/main" id="{3276B172-4E18-465E-9AA3-FB122B17D8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Isosceles Triangle 36">
              <a:extLst>
                <a:ext uri="{FF2B5EF4-FFF2-40B4-BE49-F238E27FC236}">
                  <a16:creationId xmlns:a16="http://schemas.microsoft.com/office/drawing/2014/main" id="{E4D72FB7-F5AA-4F4D-8EFD-1958081CB7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8" name="Isosceles Triangle 37">
              <a:extLst>
                <a:ext uri="{FF2B5EF4-FFF2-40B4-BE49-F238E27FC236}">
                  <a16:creationId xmlns:a16="http://schemas.microsoft.com/office/drawing/2014/main" id="{811DE47E-CE10-46D2-9FA8-B489906954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B135AE9-C50E-954D-92A9-297394E009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133" r="8758" b="-2"/>
          <a:stretch>
            <a:fillRect/>
          </a:stretch>
        </p:blipFill>
        <p:spPr>
          <a:xfrm>
            <a:off x="4269854" y="-1"/>
            <a:ext cx="7922146" cy="6858001"/>
          </a:xfrm>
          <a:custGeom>
            <a:avLst/>
            <a:gdLst/>
            <a:ahLst/>
            <a:cxnLst/>
            <a:rect l="l" t="t" r="r" b="b"/>
            <a:pathLst>
              <a:path w="7922146" h="6858001">
                <a:moveTo>
                  <a:pt x="379987" y="0"/>
                </a:moveTo>
                <a:lnTo>
                  <a:pt x="5304971" y="0"/>
                </a:lnTo>
                <a:lnTo>
                  <a:pt x="7065281" y="0"/>
                </a:lnTo>
                <a:lnTo>
                  <a:pt x="7397540" y="0"/>
                </a:lnTo>
                <a:lnTo>
                  <a:pt x="7397540" y="1"/>
                </a:lnTo>
                <a:lnTo>
                  <a:pt x="7922146" y="1"/>
                </a:lnTo>
                <a:lnTo>
                  <a:pt x="7922146" y="6858001"/>
                </a:lnTo>
                <a:lnTo>
                  <a:pt x="7065281" y="6858001"/>
                </a:lnTo>
                <a:lnTo>
                  <a:pt x="7065281" y="6858000"/>
                </a:lnTo>
                <a:lnTo>
                  <a:pt x="5932989" y="6858000"/>
                </a:lnTo>
                <a:lnTo>
                  <a:pt x="5932989" y="6858001"/>
                </a:lnTo>
                <a:lnTo>
                  <a:pt x="27809" y="6858001"/>
                </a:lnTo>
                <a:lnTo>
                  <a:pt x="1803228" y="4521201"/>
                </a:lnTo>
                <a:close/>
                <a:moveTo>
                  <a:pt x="0" y="0"/>
                </a:moveTo>
                <a:lnTo>
                  <a:pt x="379987" y="0"/>
                </a:lnTo>
                <a:lnTo>
                  <a:pt x="0" y="407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7E0CC9-25B2-2E45-8A27-D13F4EC3D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3" y="609600"/>
            <a:ext cx="3851123" cy="1320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cap="none"/>
              <a:t>Hikaye Anlatıcısı ve Çizer Olarak Çocuk Yazarlar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919588-8DEA-A040-B013-FBCF74AF5878}"/>
              </a:ext>
            </a:extLst>
          </p:cNvPr>
          <p:cNvSpPr txBox="1"/>
          <p:nvPr/>
        </p:nvSpPr>
        <p:spPr>
          <a:xfrm>
            <a:off x="677334" y="2160589"/>
            <a:ext cx="3851122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</a:pPr>
            <a:r>
              <a:rPr lang="tr-TR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Goldie’nin Günlüğü: Bir çanta içerisinde oyuncak ayının ve boş bir defterin sınıftaki öğrencilerin evlerini ziyaret etmesi</a:t>
            </a:r>
          </a:p>
          <a:p>
            <a:pPr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</a:pPr>
            <a:r>
              <a:rPr lang="tr-TR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Goldie ile yapılan bir etkinliğin deftere yazılması veya veli tarafından yazılması </a:t>
            </a:r>
          </a:p>
          <a:p>
            <a:pPr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</a:pPr>
            <a:r>
              <a:rPr lang="tr-TR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Sınıfta etkinliğin öğrenci tarafından anlatılması veya okunması</a:t>
            </a:r>
          </a:p>
          <a:p>
            <a:pPr>
              <a:spcBef>
                <a:spcPts val="1000"/>
              </a:spcBef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</a:pPr>
            <a:r>
              <a:rPr lang="tr-TR" noProof="1">
                <a:solidFill>
                  <a:schemeClr val="tx1">
                    <a:lumMod val="75000"/>
                    <a:lumOff val="25000"/>
                  </a:schemeClr>
                </a:solidFill>
              </a:rPr>
              <a:t>Tüm sınıfın katılımı sağlandıktan sonra sınıf kütühanesine koyulması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4FA5DFF-7FE6-4855-84E6-DFA78EE978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AFD8CBA-54A3-4363-991B-B9C631BBFA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ectangle 23">
            <a:extLst>
              <a:ext uri="{FF2B5EF4-FFF2-40B4-BE49-F238E27FC236}">
                <a16:creationId xmlns:a16="http://schemas.microsoft.com/office/drawing/2014/main" id="{3F088236-D655-4F88-B238-E167623580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6" name="Rectangle 25">
            <a:extLst>
              <a:ext uri="{FF2B5EF4-FFF2-40B4-BE49-F238E27FC236}">
                <a16:creationId xmlns:a16="http://schemas.microsoft.com/office/drawing/2014/main" id="{3DAC0C92-199E-475C-9390-119A9B027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48" name="Isosceles Triangle 24">
            <a:extLst>
              <a:ext uri="{FF2B5EF4-FFF2-40B4-BE49-F238E27FC236}">
                <a16:creationId xmlns:a16="http://schemas.microsoft.com/office/drawing/2014/main" id="{C4CFB339-0ED8-4FE2-9EF1-6D1375B849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0" name="Rectangle 27">
            <a:extLst>
              <a:ext uri="{FF2B5EF4-FFF2-40B4-BE49-F238E27FC236}">
                <a16:creationId xmlns:a16="http://schemas.microsoft.com/office/drawing/2014/main" id="{31896C80-2069-4431-9C19-83B913734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2" name="Rectangle 28">
            <a:extLst>
              <a:ext uri="{FF2B5EF4-FFF2-40B4-BE49-F238E27FC236}">
                <a16:creationId xmlns:a16="http://schemas.microsoft.com/office/drawing/2014/main" id="{BF120A21-0841-4823-B0C4-28AEBCEF9B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4" name="Rectangle 29">
            <a:extLst>
              <a:ext uri="{FF2B5EF4-FFF2-40B4-BE49-F238E27FC236}">
                <a16:creationId xmlns:a16="http://schemas.microsoft.com/office/drawing/2014/main" id="{DBB05BAE-BBD3-4289-899F-A6851503C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56" name="Isosceles Triangle 29">
            <a:extLst>
              <a:ext uri="{FF2B5EF4-FFF2-40B4-BE49-F238E27FC236}">
                <a16:creationId xmlns:a16="http://schemas.microsoft.com/office/drawing/2014/main" id="{9874D11C-36F5-4BBE-A490-019A54E953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8879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lose-up of a reward chart&#10;&#10;AI-generated content may be incorrect.">
            <a:extLst>
              <a:ext uri="{FF2B5EF4-FFF2-40B4-BE49-F238E27FC236}">
                <a16:creationId xmlns:a16="http://schemas.microsoft.com/office/drawing/2014/main" id="{6558AF06-08EE-AD74-F16E-B05DA6692F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alphaModFix amt="5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2" b="3273"/>
          <a:stretch>
            <a:fillRect/>
          </a:stretch>
        </p:blipFill>
        <p:spPr>
          <a:xfrm>
            <a:off x="20" y="-7624"/>
            <a:ext cx="12191981" cy="688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1973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6CB8262D-3A0F-88EC-1CA4-0309D4547BBE}"/>
              </a:ext>
            </a:extLst>
          </p:cNvPr>
          <p:cNvSpPr txBox="1"/>
          <p:nvPr/>
        </p:nvSpPr>
        <p:spPr>
          <a:xfrm>
            <a:off x="8733792" y="2023110"/>
            <a:ext cx="3701359" cy="28460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700" dirty="0">
                <a:latin typeface="+mj-lt"/>
                <a:ea typeface="+mj-ea"/>
                <a:cs typeface="+mj-cs"/>
              </a:rPr>
              <a:t>ANASINIFINA BAŞLAMADAN ÖNCE 1000 KİTAP</a:t>
            </a:r>
            <a:endParaRPr lang="en-US" sz="37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526A8C-4C80-A9EE-AC8B-D3B795924B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7578" b="2"/>
          <a:stretch/>
        </p:blipFill>
        <p:spPr>
          <a:xfrm>
            <a:off x="545237" y="858525"/>
            <a:ext cx="3685032" cy="521190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9BFCFC-3B38-309C-9034-AC413C14AD1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6970" b="2"/>
          <a:stretch/>
        </p:blipFill>
        <p:spPr>
          <a:xfrm>
            <a:off x="4413316" y="858524"/>
            <a:ext cx="3685032" cy="52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1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326"/>
    </mc:Choice>
    <mc:Fallback xmlns="">
      <p:transition spd="slow" advTm="21326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A person and a child reading a book&#10;&#10;AI-generated content may be incorrect.">
            <a:extLst>
              <a:ext uri="{FF2B5EF4-FFF2-40B4-BE49-F238E27FC236}">
                <a16:creationId xmlns:a16="http://schemas.microsoft.com/office/drawing/2014/main" id="{6D192A88-9287-2D07-C6D7-CF60F32DA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9" r="1" b="1"/>
          <a:stretch>
            <a:fillRect/>
          </a:stretch>
        </p:blipFill>
        <p:spPr bwMode="auto">
          <a:xfrm>
            <a:off x="1" y="10"/>
            <a:ext cx="757444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CB96C8-7962-E0DB-9D64-85F2216E0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867" y="787400"/>
            <a:ext cx="7145866" cy="778933"/>
          </a:xfrm>
        </p:spPr>
        <p:txBody>
          <a:bodyPr anchor="ctr">
            <a:normAutofit/>
          </a:bodyPr>
          <a:lstStyle/>
          <a:p>
            <a:r>
              <a:rPr lang="en-US" sz="3200" dirty="0" err="1">
                <a:solidFill>
                  <a:srgbClr val="FEFFFF"/>
                </a:solidFill>
              </a:rPr>
              <a:t>Ebeveynlerin</a:t>
            </a:r>
            <a:r>
              <a:rPr lang="en-US" sz="3200" dirty="0">
                <a:solidFill>
                  <a:srgbClr val="FEFFFF"/>
                </a:solidFill>
              </a:rPr>
              <a:t> </a:t>
            </a:r>
            <a:r>
              <a:rPr lang="en-US" sz="3200" dirty="0" err="1">
                <a:solidFill>
                  <a:srgbClr val="FEFFFF"/>
                </a:solidFill>
              </a:rPr>
              <a:t>evde</a:t>
            </a:r>
            <a:r>
              <a:rPr lang="en-US" sz="3200" dirty="0">
                <a:solidFill>
                  <a:srgbClr val="FEFFFF"/>
                </a:solidFill>
              </a:rPr>
              <a:t> </a:t>
            </a:r>
            <a:r>
              <a:rPr lang="en-US" sz="3200" dirty="0" err="1">
                <a:solidFill>
                  <a:srgbClr val="FEFFFF"/>
                </a:solidFill>
              </a:rPr>
              <a:t>uygulamaları</a:t>
            </a:r>
            <a:endParaRPr lang="en-US" sz="3200" dirty="0">
              <a:solidFill>
                <a:srgbClr val="FEFFFF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73BB0-EDD3-3CA1-D511-412CDD5B1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770" y="2017668"/>
            <a:ext cx="3750205" cy="3857816"/>
          </a:xfrm>
        </p:spPr>
        <p:txBody>
          <a:bodyPr>
            <a:normAutofit/>
          </a:bodyPr>
          <a:lstStyle/>
          <a:p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Aile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üyeleri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ile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birlikte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iki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dilde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uyku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öncesi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hikaye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kitaplarının</a:t>
            </a:r>
            <a:r>
              <a:rPr lang="en-US" cap="none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cap="none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okunması</a:t>
            </a:r>
            <a:endParaRPr lang="en-US" cap="none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cap="none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03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ildren girls sitting on a bench in a library&#10;&#10;AI-generated content may be incorrect.">
            <a:extLst>
              <a:ext uri="{FF2B5EF4-FFF2-40B4-BE49-F238E27FC236}">
                <a16:creationId xmlns:a16="http://schemas.microsoft.com/office/drawing/2014/main" id="{EC402138-411A-A798-DA86-A001494C10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0" r="-1" b="-1"/>
          <a:stretch>
            <a:fillRect/>
          </a:stretch>
        </p:blipFill>
        <p:spPr bwMode="auto">
          <a:xfrm>
            <a:off x="4485557" y="10"/>
            <a:ext cx="770644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69D75F-0A42-0546-BA36-2225D81C7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103" y="782664"/>
            <a:ext cx="4067434" cy="1350936"/>
          </a:xfrm>
        </p:spPr>
        <p:txBody>
          <a:bodyPr>
            <a:normAutofit/>
          </a:bodyPr>
          <a:lstStyle/>
          <a:p>
            <a:r>
              <a:rPr lang="en-US" sz="2400" b="1" dirty="0" err="1"/>
              <a:t>Çocuk</a:t>
            </a:r>
            <a:r>
              <a:rPr lang="en-US" sz="2400" b="1" dirty="0"/>
              <a:t> </a:t>
            </a:r>
            <a:r>
              <a:rPr lang="en-US" sz="2400" b="1" dirty="0" err="1"/>
              <a:t>kütüphanelerini</a:t>
            </a:r>
            <a:r>
              <a:rPr lang="en-US" sz="2400" b="1" dirty="0"/>
              <a:t> </a:t>
            </a:r>
            <a:r>
              <a:rPr lang="en-US" sz="2400" b="1" dirty="0" err="1"/>
              <a:t>neden</a:t>
            </a:r>
            <a:r>
              <a:rPr lang="en-US" sz="2400" b="1" dirty="0"/>
              <a:t> </a:t>
            </a:r>
            <a:r>
              <a:rPr lang="en-US" sz="2400" b="1" dirty="0" err="1"/>
              <a:t>bilmemiz</a:t>
            </a:r>
            <a:r>
              <a:rPr lang="en-US" sz="2400" b="1" dirty="0"/>
              <a:t> </a:t>
            </a:r>
            <a:r>
              <a:rPr lang="en-US" sz="2400" b="1" dirty="0" err="1"/>
              <a:t>gerekiyor</a:t>
            </a:r>
            <a:r>
              <a:rPr lang="en-US" sz="2400" b="1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6D844A-5575-3946-8B50-A5AF39E3F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12" y="2133600"/>
            <a:ext cx="3714724" cy="39417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tr-TR" sz="2400" cap="none" noProof="1">
                <a:latin typeface="Calibri" panose="020F0502020204030204" pitchFamily="34" charset="0"/>
                <a:cs typeface="Calibri" panose="020F0502020204030204" pitchFamily="34" charset="0"/>
              </a:rPr>
              <a:t>Öğrenme, okul, ev ve kütüphane, park ve müze gibi birçok toplumsal alanda gerçekleşir.</a:t>
            </a:r>
          </a:p>
          <a:p>
            <a:pPr>
              <a:lnSpc>
                <a:spcPct val="90000"/>
              </a:lnSpc>
            </a:pPr>
            <a:endParaRPr lang="tr-TR" sz="2400" cap="none" noProof="1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tr-TR" sz="2400" b="1" cap="none" noProof="1">
                <a:latin typeface="Calibri" panose="020F0502020204030204" pitchFamily="34" charset="0"/>
                <a:cs typeface="Calibri" panose="020F0502020204030204" pitchFamily="34" charset="0"/>
              </a:rPr>
              <a:t>Öğretmenlerin sorumluluğu</a:t>
            </a:r>
            <a:r>
              <a:rPr lang="tr-TR" sz="2400" cap="none" noProof="1">
                <a:latin typeface="Calibri" panose="020F0502020204030204" pitchFamily="34" charset="0"/>
                <a:cs typeface="Calibri" panose="020F0502020204030204" pitchFamily="34" charset="0"/>
              </a:rPr>
              <a:t>: Ailelerin okul dışı eğitim ortamlarına katılımını kolaylaştırmaktır.</a:t>
            </a:r>
          </a:p>
        </p:txBody>
      </p:sp>
    </p:spTree>
    <p:extLst>
      <p:ext uri="{BB962C8B-B14F-4D97-AF65-F5344CB8AC3E}">
        <p14:creationId xmlns:p14="http://schemas.microsoft.com/office/powerpoint/2010/main" val="2418131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1DD4C2-787E-6723-6C55-B9741021F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11155680" cy="793242"/>
          </a:xfrm>
        </p:spPr>
        <p:txBody>
          <a:bodyPr>
            <a:normAutofit/>
          </a:bodyPr>
          <a:lstStyle/>
          <a:p>
            <a:r>
              <a:rPr lang="tr-TR" sz="3600" dirty="0"/>
              <a:t>Kültürel çeşitlilik içerisinde yaşadığımız bu çağda…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EB771-251A-ACB3-B1CE-9D348F2662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208" y="2029967"/>
            <a:ext cx="5882914" cy="3849625"/>
          </a:xfrm>
        </p:spPr>
        <p:txBody>
          <a:bodyPr>
            <a:noAutofit/>
          </a:bodyPr>
          <a:lstStyle/>
          <a:p>
            <a:r>
              <a:rPr lang="tr-TR" sz="2400" cap="none" dirty="0"/>
              <a:t>Çift dilli çocukların </a:t>
            </a:r>
            <a:r>
              <a:rPr lang="tr-TR" sz="2400" b="1" cap="none" dirty="0"/>
              <a:t>bilgi birikimlerini (</a:t>
            </a:r>
            <a:r>
              <a:rPr lang="tr-TR" sz="2400" b="1" cap="none" dirty="0" err="1"/>
              <a:t>funds</a:t>
            </a:r>
            <a:r>
              <a:rPr lang="tr-TR" sz="2400" b="1" cap="none" dirty="0"/>
              <a:t> of </a:t>
            </a:r>
            <a:r>
              <a:rPr lang="tr-TR" sz="2400" b="1" cap="none" dirty="0" err="1"/>
              <a:t>knowledge</a:t>
            </a:r>
            <a:r>
              <a:rPr lang="tr-TR" sz="2400" b="1" cap="none" dirty="0"/>
              <a:t>) </a:t>
            </a:r>
            <a:r>
              <a:rPr lang="tr-TR" sz="2400" cap="none" dirty="0"/>
              <a:t>ve </a:t>
            </a:r>
            <a:r>
              <a:rPr lang="tr-TR" sz="2400" b="1" cap="none" dirty="0"/>
              <a:t>kimlik birikimlerini (</a:t>
            </a:r>
            <a:r>
              <a:rPr lang="tr-TR" sz="2400" b="1" cap="none" dirty="0" err="1"/>
              <a:t>funds</a:t>
            </a:r>
            <a:r>
              <a:rPr lang="tr-TR" sz="2400" b="1" cap="none" dirty="0"/>
              <a:t> of </a:t>
            </a:r>
            <a:r>
              <a:rPr lang="tr-TR" sz="2400" b="1" cap="none" dirty="0" err="1"/>
              <a:t>identities</a:t>
            </a:r>
            <a:r>
              <a:rPr lang="tr-TR" sz="2400" b="1" cap="none" dirty="0"/>
              <a:t>) </a:t>
            </a:r>
            <a:r>
              <a:rPr lang="tr-TR" sz="2400" cap="none" dirty="0"/>
              <a:t>öğrenelim.  </a:t>
            </a:r>
          </a:p>
          <a:p>
            <a:endParaRPr lang="tr-TR" sz="2400" b="1" cap="none" dirty="0"/>
          </a:p>
          <a:p>
            <a:r>
              <a:rPr lang="en-US" sz="2400" b="1" cap="none" dirty="0"/>
              <a:t>Bilgi </a:t>
            </a:r>
            <a:r>
              <a:rPr lang="en-US" sz="2400" b="1" cap="none" dirty="0" err="1"/>
              <a:t>birikimi</a:t>
            </a:r>
            <a:r>
              <a:rPr lang="tr-TR" sz="2400" b="1" cap="none" dirty="0"/>
              <a:t> (</a:t>
            </a:r>
            <a:r>
              <a:rPr lang="tr-TR" sz="2400" b="1" cap="none" dirty="0" err="1"/>
              <a:t>funds</a:t>
            </a:r>
            <a:r>
              <a:rPr lang="tr-TR" sz="2400" b="1" cap="none" dirty="0"/>
              <a:t> of </a:t>
            </a:r>
            <a:r>
              <a:rPr lang="tr-TR" sz="2400" b="1" cap="none" dirty="0" err="1"/>
              <a:t>knowledge</a:t>
            </a:r>
            <a:r>
              <a:rPr lang="tr-TR" sz="2400" b="1" cap="none" dirty="0"/>
              <a:t>): </a:t>
            </a:r>
            <a:r>
              <a:rPr lang="en-US" sz="2400" cap="none" dirty="0" err="1"/>
              <a:t>tarihsel</a:t>
            </a:r>
            <a:r>
              <a:rPr lang="en-US" sz="2400" cap="none" dirty="0"/>
              <a:t> </a:t>
            </a:r>
            <a:r>
              <a:rPr lang="en-US" sz="2400" cap="none" dirty="0" err="1"/>
              <a:t>olarak</a:t>
            </a:r>
            <a:r>
              <a:rPr lang="en-US" sz="2400" cap="none" dirty="0"/>
              <a:t> </a:t>
            </a:r>
            <a:r>
              <a:rPr lang="en-US" sz="2400" cap="none" dirty="0" err="1"/>
              <a:t>birikmiş</a:t>
            </a:r>
            <a:r>
              <a:rPr lang="en-US" sz="2400" cap="none" dirty="0"/>
              <a:t> </a:t>
            </a:r>
            <a:r>
              <a:rPr lang="en-US" sz="2400" cap="none" dirty="0" err="1"/>
              <a:t>ve</a:t>
            </a:r>
            <a:r>
              <a:rPr lang="en-US" sz="2400" cap="none" dirty="0"/>
              <a:t> </a:t>
            </a:r>
            <a:r>
              <a:rPr lang="en-US" sz="2400" cap="none" dirty="0" err="1"/>
              <a:t>kültürel</a:t>
            </a:r>
            <a:r>
              <a:rPr lang="en-US" sz="2400" cap="none" dirty="0"/>
              <a:t> </a:t>
            </a:r>
            <a:r>
              <a:rPr lang="en-US" sz="2400" cap="none" dirty="0" err="1"/>
              <a:t>olarak</a:t>
            </a:r>
            <a:r>
              <a:rPr lang="en-US" sz="2400" cap="none" dirty="0"/>
              <a:t> </a:t>
            </a:r>
            <a:r>
              <a:rPr lang="en-US" sz="2400" cap="none" dirty="0" err="1"/>
              <a:t>geliştirilmiş</a:t>
            </a:r>
            <a:r>
              <a:rPr lang="en-US" sz="2400" cap="none" dirty="0"/>
              <a:t>, </a:t>
            </a:r>
            <a:r>
              <a:rPr lang="en-US" sz="2400" cap="none" dirty="0" err="1"/>
              <a:t>hane</a:t>
            </a:r>
            <a:r>
              <a:rPr lang="en-US" sz="2400" cap="none" dirty="0"/>
              <a:t> </a:t>
            </a:r>
            <a:r>
              <a:rPr lang="en-US" sz="2400" cap="none" dirty="0" err="1"/>
              <a:t>halkı</a:t>
            </a:r>
            <a:r>
              <a:rPr lang="en-US" sz="2400" cap="none" dirty="0"/>
              <a:t> </a:t>
            </a:r>
            <a:r>
              <a:rPr lang="en-US" sz="2400" cap="none" dirty="0" err="1"/>
              <a:t>veya</a:t>
            </a:r>
            <a:r>
              <a:rPr lang="en-US" sz="2400" cap="none" dirty="0"/>
              <a:t> </a:t>
            </a:r>
            <a:r>
              <a:rPr lang="en-US" sz="2400" cap="none" dirty="0" err="1"/>
              <a:t>bireyin</a:t>
            </a:r>
            <a:r>
              <a:rPr lang="en-US" sz="2400" cap="none" dirty="0"/>
              <a:t> </a:t>
            </a:r>
            <a:r>
              <a:rPr lang="en-US" sz="2400" cap="none" dirty="0" err="1"/>
              <a:t>işleyişi</a:t>
            </a:r>
            <a:r>
              <a:rPr lang="en-US" sz="2400" cap="none" dirty="0"/>
              <a:t> </a:t>
            </a:r>
            <a:r>
              <a:rPr lang="en-US" sz="2400" cap="none" dirty="0" err="1"/>
              <a:t>ve</a:t>
            </a:r>
            <a:r>
              <a:rPr lang="en-US" sz="2400" cap="none" dirty="0"/>
              <a:t> </a:t>
            </a:r>
            <a:r>
              <a:rPr lang="en-US" sz="2400" cap="none" dirty="0" err="1"/>
              <a:t>refahı</a:t>
            </a:r>
            <a:r>
              <a:rPr lang="en-US" sz="2400" cap="none" dirty="0"/>
              <a:t> </a:t>
            </a:r>
            <a:r>
              <a:rPr lang="en-US" sz="2400" cap="none" dirty="0" err="1"/>
              <a:t>için</a:t>
            </a:r>
            <a:r>
              <a:rPr lang="en-US" sz="2400" cap="none" dirty="0"/>
              <a:t> </a:t>
            </a:r>
            <a:r>
              <a:rPr lang="en-US" sz="2400" cap="none" dirty="0" err="1"/>
              <a:t>gerekli</a:t>
            </a:r>
            <a:r>
              <a:rPr lang="en-US" sz="2400" cap="none" dirty="0"/>
              <a:t> </a:t>
            </a:r>
            <a:r>
              <a:rPr lang="en-US" sz="2400" cap="none" dirty="0" err="1"/>
              <a:t>olan</a:t>
            </a:r>
            <a:r>
              <a:rPr lang="en-US" sz="2400" cap="none" dirty="0"/>
              <a:t> </a:t>
            </a:r>
            <a:r>
              <a:rPr lang="en-US" sz="2400" cap="none" dirty="0" err="1"/>
              <a:t>bilgi</a:t>
            </a:r>
            <a:r>
              <a:rPr lang="en-US" sz="2400" cap="none" dirty="0"/>
              <a:t> </a:t>
            </a:r>
            <a:r>
              <a:rPr lang="en-US" sz="2400" cap="none" dirty="0" err="1"/>
              <a:t>ve</a:t>
            </a:r>
            <a:r>
              <a:rPr lang="en-US" sz="2400" cap="none" dirty="0"/>
              <a:t> </a:t>
            </a:r>
            <a:r>
              <a:rPr lang="en-US" sz="2400" cap="none" dirty="0" err="1"/>
              <a:t>beceri</a:t>
            </a:r>
            <a:r>
              <a:rPr lang="en-US" sz="2400" cap="none" dirty="0"/>
              <a:t> </a:t>
            </a:r>
            <a:r>
              <a:rPr lang="en-US" sz="2400" cap="none" dirty="0" err="1"/>
              <a:t>kümeleri</a:t>
            </a:r>
            <a:r>
              <a:rPr lang="tr-TR" sz="2400" cap="none" dirty="0" err="1"/>
              <a:t>dir</a:t>
            </a:r>
            <a:endParaRPr lang="tr-TR" sz="2400" cap="none" dirty="0"/>
          </a:p>
          <a:p>
            <a:pPr marL="0" indent="0">
              <a:buNone/>
            </a:pPr>
            <a:endParaRPr lang="en-US" sz="2400" cap="none" dirty="0"/>
          </a:p>
          <a:p>
            <a:endParaRPr lang="en-US" sz="2400" cap="none" dirty="0"/>
          </a:p>
          <a:p>
            <a:endParaRPr lang="en-US" sz="2400" cap="none" dirty="0"/>
          </a:p>
          <a:p>
            <a:endParaRPr lang="en-US" sz="2400" cap="none" dirty="0"/>
          </a:p>
          <a:p>
            <a:endParaRPr lang="en-US" sz="2400" cap="none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BEB4244-4AA6-2CD9-8545-EE3E2066A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22921174"/>
              </p:ext>
            </p:extLst>
          </p:nvPr>
        </p:nvGraphicFramePr>
        <p:xfrm>
          <a:off x="6404122" y="2251710"/>
          <a:ext cx="5037307" cy="33283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27952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83637" y="569469"/>
            <a:ext cx="3650279" cy="1259894"/>
          </a:xfrm>
        </p:spPr>
        <p:txBody>
          <a:bodyPr>
            <a:normAutofit/>
          </a:bodyPr>
          <a:lstStyle/>
          <a:p>
            <a:r>
              <a:rPr lang="en-US" sz="2800" dirty="0" err="1"/>
              <a:t>Kütüphanecilerin</a:t>
            </a:r>
            <a:r>
              <a:rPr lang="en-US" sz="2800" dirty="0"/>
              <a:t> </a:t>
            </a:r>
            <a:r>
              <a:rPr lang="en-US" sz="2800" dirty="0" err="1"/>
              <a:t>Sorumluluğu</a:t>
            </a:r>
            <a:endParaRPr lang="en-US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278" y="1835118"/>
            <a:ext cx="3981451" cy="445341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tr-TR" cap="none" noProof="1"/>
              <a:t>Okuma sevgisini aşılayan kolaylaştırıcı</a:t>
            </a:r>
          </a:p>
          <a:p>
            <a:pPr>
              <a:lnSpc>
                <a:spcPct val="90000"/>
              </a:lnSpc>
            </a:pPr>
            <a:r>
              <a:rPr lang="tr-TR" cap="none" noProof="1"/>
              <a:t>Dijital medya ve teknoloji uzmanları</a:t>
            </a:r>
          </a:p>
          <a:p>
            <a:pPr>
              <a:lnSpc>
                <a:spcPct val="90000"/>
              </a:lnSpc>
            </a:pPr>
            <a:r>
              <a:rPr lang="tr-TR" cap="none" noProof="1"/>
              <a:t>Aileler ve topluluk hizmetleri arasında bağlantı kuranlar</a:t>
            </a:r>
          </a:p>
          <a:p>
            <a:pPr>
              <a:lnSpc>
                <a:spcPct val="90000"/>
              </a:lnSpc>
            </a:pPr>
            <a:r>
              <a:rPr lang="tr-TR" cap="none" noProof="1"/>
              <a:t>Aileler arasında bağlantı kuranlar</a:t>
            </a:r>
          </a:p>
          <a:p>
            <a:pPr>
              <a:lnSpc>
                <a:spcPct val="90000"/>
              </a:lnSpc>
            </a:pPr>
            <a:r>
              <a:rPr lang="tr-TR" cap="none" noProof="1"/>
              <a:t>Olumlu ebeveyn-çocuk ilişkisini destekleyen uzmanlar</a:t>
            </a:r>
          </a:p>
          <a:p>
            <a:pPr>
              <a:lnSpc>
                <a:spcPct val="90000"/>
              </a:lnSpc>
            </a:pPr>
            <a:r>
              <a:rPr lang="tr-TR" cap="none" noProof="1"/>
              <a:t>Özel durumlardaki aileleri desteklemek için fırsatlar tasarlayanlar</a:t>
            </a:r>
          </a:p>
          <a:p>
            <a:pPr>
              <a:lnSpc>
                <a:spcPct val="90000"/>
              </a:lnSpc>
            </a:pPr>
            <a:r>
              <a:rPr lang="tr-TR" cap="none" noProof="1"/>
              <a:t>Aile katılımını desteklemek için ev ziyaretçileri</a:t>
            </a:r>
          </a:p>
        </p:txBody>
      </p:sp>
      <p:pic>
        <p:nvPicPr>
          <p:cNvPr id="6146" name="Picture 2" descr="A cartoon of a child standing on a stack of books&#10;&#10;AI-generated content may be incorrect.">
            <a:extLst>
              <a:ext uri="{FF2B5EF4-FFF2-40B4-BE49-F238E27FC236}">
                <a16:creationId xmlns:a16="http://schemas.microsoft.com/office/drawing/2014/main" id="{3F1C85E1-92AB-84FF-AF01-EDF980B18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5088" y="1582199"/>
            <a:ext cx="6953577" cy="4453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8888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283BE-1B1D-9F45-BDC3-6F6428679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24196" y="526139"/>
            <a:ext cx="5021516" cy="1280890"/>
          </a:xfrm>
        </p:spPr>
        <p:txBody>
          <a:bodyPr>
            <a:noAutofit/>
          </a:bodyPr>
          <a:lstStyle/>
          <a:p>
            <a:pPr algn="ctr"/>
            <a:r>
              <a:rPr lang="tr-TR" sz="2800" b="1" cap="none" noProof="1">
                <a:latin typeface="Calibri" panose="020F0502020204030204" pitchFamily="34" charset="0"/>
                <a:cs typeface="Calibri" panose="020F0502020204030204" pitchFamily="34" charset="0"/>
              </a:rPr>
              <a:t>Çocuk Kütüphanelerinde Bulunan Materyaller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1392A7-F220-744E-9048-E6C3924237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6814" y="1807028"/>
            <a:ext cx="5582586" cy="488587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tr-TR" sz="2400" cap="none" noProof="1">
                <a:latin typeface="Calibri" panose="020F0502020204030204" pitchFamily="34" charset="0"/>
                <a:cs typeface="Calibri" panose="020F0502020204030204" pitchFamily="34" charset="0"/>
              </a:rPr>
              <a:t>Gelişimsel olarak uygun, çeşitli formatlarda, tüm yaş gruplarının ihtiyaçlarına cevap veren materyaller</a:t>
            </a:r>
          </a:p>
          <a:p>
            <a:pPr>
              <a:lnSpc>
                <a:spcPct val="90000"/>
              </a:lnSpc>
            </a:pPr>
            <a:r>
              <a:rPr lang="tr-TR" sz="2400" cap="none" noProof="1">
                <a:latin typeface="Calibri" panose="020F0502020204030204" pitchFamily="34" charset="0"/>
                <a:cs typeface="Calibri" panose="020F0502020204030204" pitchFamily="34" charset="0"/>
              </a:rPr>
              <a:t>Toplulukta konuşulan tüm yerel dillerde materyaller</a:t>
            </a:r>
          </a:p>
          <a:p>
            <a:pPr>
              <a:lnSpc>
                <a:spcPct val="90000"/>
              </a:lnSpc>
            </a:pPr>
            <a:r>
              <a:rPr lang="tr-TR" sz="2400" cap="none" noProof="1">
                <a:latin typeface="Calibri" panose="020F0502020204030204" pitchFamily="34" charset="0"/>
                <a:cs typeface="Calibri" panose="020F0502020204030204" pitchFamily="34" charset="0"/>
              </a:rPr>
              <a:t>Yerel yazarlar ve çizerler tarafından oluşturulan materyaller</a:t>
            </a:r>
          </a:p>
          <a:p>
            <a:pPr>
              <a:lnSpc>
                <a:spcPct val="90000"/>
              </a:lnSpc>
            </a:pPr>
            <a:r>
              <a:rPr lang="tr-TR" sz="2400" cap="none" noProof="1">
                <a:latin typeface="Calibri" panose="020F0502020204030204" pitchFamily="34" charset="0"/>
                <a:cs typeface="Calibri" panose="020F0502020204030204" pitchFamily="34" charset="0"/>
              </a:rPr>
              <a:t>Yerel okul ihtiyaçlarını destekleyen kaynaklar</a:t>
            </a:r>
          </a:p>
          <a:p>
            <a:pPr>
              <a:lnSpc>
                <a:spcPct val="90000"/>
              </a:lnSpc>
            </a:pPr>
            <a:r>
              <a:rPr lang="tr-TR" sz="2400" cap="none" noProof="1">
                <a:latin typeface="Calibri" panose="020F0502020204030204" pitchFamily="34" charset="0"/>
                <a:cs typeface="Calibri" panose="020F0502020204030204" pitchFamily="34" charset="0"/>
              </a:rPr>
              <a:t>Koleksiyonlar ve hizmetler: her türlü uygun medya, modern teknolojiler ve geleneksel materyaller.</a:t>
            </a:r>
          </a:p>
          <a:p>
            <a:pPr marL="0" indent="0">
              <a:lnSpc>
                <a:spcPct val="90000"/>
              </a:lnSpc>
              <a:buNone/>
            </a:pPr>
            <a:endParaRPr lang="tr-TR" sz="2400" cap="none" noProof="1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052" name="Picture 4" descr="Books on a shelf in a library&#10;&#10;AI-generated content may be incorrect.">
            <a:extLst>
              <a:ext uri="{FF2B5EF4-FFF2-40B4-BE49-F238E27FC236}">
                <a16:creationId xmlns:a16="http://schemas.microsoft.com/office/drawing/2014/main" id="{4F9C3D04-EBE5-7011-028A-6B5BEDEFB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1610"/>
          <a:stretch>
            <a:fillRect/>
          </a:stretch>
        </p:blipFill>
        <p:spPr bwMode="auto">
          <a:xfrm>
            <a:off x="20" y="10"/>
            <a:ext cx="4646965" cy="342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A person and baby playing with toys&#10;&#10;AI-generated content may be incorrect.">
            <a:extLst>
              <a:ext uri="{FF2B5EF4-FFF2-40B4-BE49-F238E27FC236}">
                <a16:creationId xmlns:a16="http://schemas.microsoft.com/office/drawing/2014/main" id="{6AAD4761-0BC1-DBB9-4E2B-07BF5509F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" r="1" b="3782"/>
          <a:stretch>
            <a:fillRect/>
          </a:stretch>
        </p:blipFill>
        <p:spPr bwMode="auto">
          <a:xfrm>
            <a:off x="20" y="3429000"/>
            <a:ext cx="464696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0902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8F461-6404-9D4C-8DF2-9977AF885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cap="none" dirty="0" err="1"/>
              <a:t>Çocuk</a:t>
            </a:r>
            <a:r>
              <a:rPr lang="en-US" cap="none" dirty="0"/>
              <a:t> </a:t>
            </a:r>
            <a:r>
              <a:rPr lang="en-US" cap="none" dirty="0" err="1"/>
              <a:t>Kütüphanelerinde</a:t>
            </a:r>
            <a:r>
              <a:rPr lang="en-US" cap="none" dirty="0"/>
              <a:t> </a:t>
            </a:r>
            <a:r>
              <a:rPr lang="en-US" cap="none" dirty="0" err="1"/>
              <a:t>Bulunan</a:t>
            </a:r>
            <a:r>
              <a:rPr lang="en-US" cap="none" dirty="0"/>
              <a:t> </a:t>
            </a:r>
            <a:r>
              <a:rPr lang="en-US" cap="none" dirty="0" err="1"/>
              <a:t>Etkinlikler</a:t>
            </a:r>
            <a:r>
              <a:rPr lang="en-US" cap="none" dirty="0"/>
              <a:t> </a:t>
            </a:r>
            <a:r>
              <a:rPr lang="en-US" cap="none" dirty="0" err="1"/>
              <a:t>ve</a:t>
            </a:r>
            <a:r>
              <a:rPr lang="en-US" cap="none" dirty="0"/>
              <a:t> </a:t>
            </a:r>
            <a:r>
              <a:rPr lang="en-US" cap="none" dirty="0" err="1"/>
              <a:t>Programlar</a:t>
            </a:r>
            <a:endParaRPr lang="en-US" cap="none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E07F92C8-CE4C-7A4D-8DB6-548A0C7E350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7892981"/>
              </p:ext>
            </p:extLst>
          </p:nvPr>
        </p:nvGraphicFramePr>
        <p:xfrm>
          <a:off x="358602" y="1930400"/>
          <a:ext cx="8915400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7700">
                  <a:extLst>
                    <a:ext uri="{9D8B030D-6E8A-4147-A177-3AD203B41FA5}">
                      <a16:colId xmlns:a16="http://schemas.microsoft.com/office/drawing/2014/main" val="522310628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4035723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1220076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Kütüphane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oryantasyon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programları</a:t>
                      </a:r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Bebek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yürümeye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başlayan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çocuk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oyun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şarkı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saati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(Rhyme time)</a:t>
                      </a:r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614034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Okumayı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teşvik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okuyucu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geliştirme</a:t>
                      </a:r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sanatları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etkinlikleri</a:t>
                      </a:r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277318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Kitap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ödünç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verme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hizmetleri</a:t>
                      </a:r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Kodlama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kulüpleri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etkinlikleri</a:t>
                      </a:r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21290976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Okuma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kulüpleri</a:t>
                      </a:r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Makerspace (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üretim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atölyesi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etkinlikleri</a:t>
                      </a:r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42010712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Kültürel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programlar</a:t>
                      </a:r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Yaratıcı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oyun</a:t>
                      </a:r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41897458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Ödev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kulüpleri</a:t>
                      </a:r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Müzik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drama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etkinlikleri</a:t>
                      </a:r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2190612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Yazar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ziyaretleri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hikaye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anlatma</a:t>
                      </a:r>
                      <a:r>
                        <a:rPr lang="en-US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etkinlikleri</a:t>
                      </a:r>
                      <a:endParaRPr lang="en-US" dirty="0"/>
                    </a:p>
                  </a:txBody>
                  <a:tcPr marL="77525" marR="77525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7525" marR="77525"/>
                </a:tc>
                <a:extLst>
                  <a:ext uri="{0D108BD9-81ED-4DB2-BD59-A6C34878D82A}">
                    <a16:rowId xmlns:a16="http://schemas.microsoft.com/office/drawing/2014/main" val="39064640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50644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C599F8A-07A7-B403-CDB3-AB9288F56ECC}"/>
              </a:ext>
            </a:extLst>
          </p:cNvPr>
          <p:cNvSpPr txBox="1"/>
          <p:nvPr/>
        </p:nvSpPr>
        <p:spPr>
          <a:xfrm>
            <a:off x="609214" y="1711290"/>
            <a:ext cx="5347266" cy="28389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600" kern="12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Yaz Okuma </a:t>
            </a:r>
            <a:r>
              <a:rPr lang="en-US" sz="5600" kern="1200" dirty="0" err="1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Programı</a:t>
            </a:r>
            <a:endParaRPr lang="en-US" sz="5600" kern="1200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B9634-A26B-D0C8-B5E2-4E28173D0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703" y="18194"/>
            <a:ext cx="5259859" cy="685323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A7BB75-E5EE-B409-D085-E0FAD7CA355E}"/>
              </a:ext>
            </a:extLst>
          </p:cNvPr>
          <p:cNvSpPr txBox="1"/>
          <p:nvPr/>
        </p:nvSpPr>
        <p:spPr>
          <a:xfrm>
            <a:off x="797379" y="5523468"/>
            <a:ext cx="61014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Daniel Boone Regional </a:t>
            </a:r>
            <a:r>
              <a:rPr lang="en-US" sz="1800" b="1" dirty="0" err="1"/>
              <a:t>Kütüphanesi</a:t>
            </a:r>
            <a:r>
              <a:rPr lang="en-US" sz="1800" b="1" dirty="0"/>
              <a:t> </a:t>
            </a:r>
          </a:p>
          <a:p>
            <a:r>
              <a:rPr lang="en-US" b="1" dirty="0"/>
              <a:t>Columbia- Missouri- ABD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97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71"/>
    </mc:Choice>
    <mc:Fallback xmlns="">
      <p:transition spd="slow" advTm="38671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BBA10-E89B-144D-ACB2-25AE246F8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 anchor="t">
            <a:normAutofit/>
          </a:bodyPr>
          <a:lstStyle/>
          <a:p>
            <a:r>
              <a:rPr lang="en-US" dirty="0"/>
              <a:t>“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dilli</a:t>
            </a:r>
            <a:r>
              <a:rPr lang="en-US" dirty="0"/>
              <a:t> </a:t>
            </a:r>
            <a:r>
              <a:rPr lang="en-US" dirty="0" err="1"/>
              <a:t>okuma</a:t>
            </a:r>
            <a:r>
              <a:rPr lang="en-US" dirty="0"/>
              <a:t> </a:t>
            </a:r>
            <a:r>
              <a:rPr lang="en-US" dirty="0" err="1"/>
              <a:t>maratonu</a:t>
            </a:r>
            <a:r>
              <a:rPr lang="en-US" dirty="0"/>
              <a:t>” </a:t>
            </a:r>
            <a:r>
              <a:rPr lang="en-US" dirty="0" err="1"/>
              <a:t>etkinliği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59A4F1-9771-CB80-26AB-E5AE6CB17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90"/>
            <a:ext cx="5220430" cy="3701270"/>
          </a:xfrm>
        </p:spPr>
        <p:txBody>
          <a:bodyPr>
            <a:normAutofit/>
          </a:bodyPr>
          <a:lstStyle/>
          <a:p>
            <a:r>
              <a:rPr lang="tr-TR" cap="none" noProof="1"/>
              <a:t>Yayınevinden 21 dilde basılmış iki dilli bir resimli kitap bağışlandı.</a:t>
            </a:r>
          </a:p>
          <a:p>
            <a:r>
              <a:rPr lang="tr-TR" cap="none" noProof="1"/>
              <a:t>Amaç, kitabı mümkün olduğunca çok dilde okumaktı (14 dil okutuldu.).</a:t>
            </a:r>
          </a:p>
          <a:p>
            <a:r>
              <a:rPr lang="tr-TR" cap="none" noProof="1"/>
              <a:t>Ziyaretçilerin deneyimleri:</a:t>
            </a:r>
          </a:p>
          <a:p>
            <a:pPr marL="457200" lvl="1" indent="0">
              <a:buNone/>
            </a:pPr>
            <a:r>
              <a:rPr lang="tr-TR" cap="none" noProof="1"/>
              <a:t>“Harika, bir yerde bu kadar çok dil duymamıştım.”</a:t>
            </a:r>
          </a:p>
          <a:p>
            <a:pPr marL="457200" lvl="1" indent="0">
              <a:buNone/>
            </a:pPr>
            <a:r>
              <a:rPr lang="tr-TR" cap="none" noProof="1"/>
              <a:t>“Sheffield'da bu kadar çok dil konuşulduğunu hiç düşünmemiştim.”</a:t>
            </a:r>
          </a:p>
          <a:p>
            <a:pPr marL="457200" lvl="1" indent="0">
              <a:buNone/>
            </a:pPr>
            <a:r>
              <a:rPr lang="tr-TR" cap="none" noProof="1"/>
              <a:t>“Oğlumun kütüphanede kendi dilinin konuşulduğunu duyabilmesi beni çok sevindirdi.”</a:t>
            </a:r>
            <a:endParaRPr lang="tr-TR" noProof="1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4DE9E49-DFC0-9593-1F7A-0459A6626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87417" y="2159000"/>
            <a:ext cx="3145536" cy="314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53792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4BA68-B842-62CA-3CE1-878E6673AA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Teşekkürler</a:t>
            </a:r>
            <a:r>
              <a:rPr lang="en-US" dirty="0"/>
              <a:t>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4FADD-1E2D-2ED8-09D3-9A912FDDDA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 err="1"/>
              <a:t>Sorularınız</a:t>
            </a:r>
            <a:r>
              <a:rPr lang="en-US" dirty="0"/>
              <a:t> </a:t>
            </a:r>
            <a:r>
              <a:rPr lang="en-US" dirty="0" err="1"/>
              <a:t>varsa</a:t>
            </a:r>
            <a:r>
              <a:rPr lang="en-US" dirty="0"/>
              <a:t> </a:t>
            </a:r>
            <a:r>
              <a:rPr lang="en-US" dirty="0" err="1"/>
              <a:t>alabilirim</a:t>
            </a:r>
            <a:r>
              <a:rPr lang="en-US" dirty="0"/>
              <a:t>. </a:t>
            </a:r>
          </a:p>
          <a:p>
            <a:pPr algn="ctr"/>
            <a:endParaRPr lang="en-US" dirty="0"/>
          </a:p>
          <a:p>
            <a:pPr marL="0" indent="0" algn="ctr">
              <a:buNone/>
            </a:pPr>
            <a:r>
              <a:rPr lang="en-US" dirty="0"/>
              <a:t>Dr. Kübra Fırat</a:t>
            </a:r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kubrafiratmeb@gmail.com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171476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FCFD9-7556-8872-6DFD-A5F1900FB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8408"/>
            <a:ext cx="4754880" cy="146304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tr-TR" sz="2400" noProof="1"/>
              <a:t>Çift dilli çocuklara karşı yaklaşımımız nasıl olmalı?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F39DA-F575-C04B-7C6E-4FC6B7CC00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237" y="1709928"/>
            <a:ext cx="4672584" cy="376732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endParaRPr lang="tr-TR" cap="none" noProof="1"/>
          </a:p>
          <a:p>
            <a:pPr>
              <a:lnSpc>
                <a:spcPct val="100000"/>
              </a:lnSpc>
            </a:pPr>
            <a:r>
              <a:rPr lang="tr-TR" cap="none" noProof="1"/>
              <a:t>Çift dilli çocukların dil edinimleri doğrusal olamayan/karmaşık ve birbirleriyle ilişkilidir.</a:t>
            </a:r>
          </a:p>
          <a:p>
            <a:pPr>
              <a:lnSpc>
                <a:spcPct val="100000"/>
              </a:lnSpc>
            </a:pPr>
            <a:r>
              <a:rPr lang="tr-TR" cap="none" noProof="1"/>
              <a:t>Çift dilli çocukların öğrenimi, tek dilli öğretim varsayımları ve uygulamalarıyla kısıtlanmamalıdır. </a:t>
            </a:r>
          </a:p>
          <a:p>
            <a:pPr>
              <a:lnSpc>
                <a:spcPct val="100000"/>
              </a:lnSpc>
            </a:pPr>
            <a:r>
              <a:rPr lang="tr-TR" cap="none" noProof="1"/>
              <a:t>Mevcut tüm dil becerilerinden (iki veya daha fazla dilde) yararlanmalarına izin verilmeli. </a:t>
            </a:r>
          </a:p>
          <a:p>
            <a:pPr>
              <a:lnSpc>
                <a:spcPct val="100000"/>
              </a:lnSpc>
            </a:pPr>
            <a:endParaRPr lang="tr-TR" cap="none" noProof="1"/>
          </a:p>
          <a:p>
            <a:pPr>
              <a:lnSpc>
                <a:spcPct val="100000"/>
              </a:lnSpc>
            </a:pPr>
            <a:endParaRPr lang="tr-TR" cap="none" noProof="1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26A69D1-7D13-4ECE-6BAE-15E0FE79E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0" r="19487" b="2"/>
          <a:stretch>
            <a:fillRect/>
          </a:stretch>
        </p:blipFill>
        <p:spPr bwMode="auto">
          <a:xfrm>
            <a:off x="5958018" y="508090"/>
            <a:ext cx="5709726" cy="584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80321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1EA6B-80BF-6A6A-97E3-526433E30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676566-36E5-9B2C-D086-10EF6179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07745-1DF2-98EC-C957-EF0D99D30CCF}"/>
              </a:ext>
            </a:extLst>
          </p:cNvPr>
          <p:cNvSpPr>
            <a:spLocks noGrp="1"/>
          </p:cNvSpPr>
          <p:nvPr>
            <p:ph idx="1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endParaRPr lang="en-US" sz="2800" dirty="0"/>
          </a:p>
          <a:p>
            <a:pPr algn="ctr"/>
            <a:endParaRPr lang="en-US" sz="2800" dirty="0"/>
          </a:p>
          <a:p>
            <a:pPr algn="ctr"/>
            <a:r>
              <a:rPr lang="tr-TR" sz="2800" dirty="0"/>
              <a:t>ÇİFT DİLLİ ÇOCUKLAR İÇİN FİZİKSEL VE DİJİTAL MATERYALLER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24687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153912" y="978408"/>
            <a:ext cx="5513832" cy="1463040"/>
          </a:xfrm>
        </p:spPr>
        <p:txBody>
          <a:bodyPr>
            <a:normAutofit/>
          </a:bodyPr>
          <a:lstStyle/>
          <a:p>
            <a:r>
              <a:rPr lang="tr-TR" dirty="0"/>
              <a:t>Çift Dilli Kitaplar Edinelim. 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53912" y="2578608"/>
            <a:ext cx="5513832" cy="3767328"/>
          </a:xfrm>
        </p:spPr>
        <p:txBody>
          <a:bodyPr>
            <a:normAutofit/>
          </a:bodyPr>
          <a:lstStyle/>
          <a:p>
            <a:r>
              <a:rPr lang="tr-TR" dirty="0"/>
              <a:t>D</a:t>
            </a:r>
            <a:r>
              <a:rPr lang="en-US" dirty="0" err="1"/>
              <a:t>iller</a:t>
            </a:r>
            <a:r>
              <a:rPr lang="en-US" dirty="0"/>
              <a:t> </a:t>
            </a:r>
            <a:r>
              <a:rPr lang="en-US" dirty="0" err="1"/>
              <a:t>arasındaki</a:t>
            </a:r>
            <a:r>
              <a:rPr lang="en-US" dirty="0"/>
              <a:t> </a:t>
            </a:r>
            <a:r>
              <a:rPr lang="en-US" dirty="0" err="1"/>
              <a:t>kelime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söz</a:t>
            </a:r>
            <a:r>
              <a:rPr lang="en-US" dirty="0"/>
              <a:t> </a:t>
            </a:r>
            <a:r>
              <a:rPr lang="en-US" dirty="0" err="1"/>
              <a:t>dizimi</a:t>
            </a:r>
            <a:r>
              <a:rPr lang="en-US" dirty="0"/>
              <a:t> </a:t>
            </a:r>
            <a:r>
              <a:rPr lang="en-US" dirty="0" err="1"/>
              <a:t>benzerliklerini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farklılıklarını</a:t>
            </a:r>
            <a:r>
              <a:rPr lang="en-US" dirty="0"/>
              <a:t> </a:t>
            </a:r>
            <a:r>
              <a:rPr lang="en-US" dirty="0" err="1"/>
              <a:t>görmelerini</a:t>
            </a:r>
            <a:r>
              <a:rPr lang="en-US" dirty="0"/>
              <a:t> </a:t>
            </a:r>
            <a:r>
              <a:rPr lang="en-US" dirty="0" err="1"/>
              <a:t>teşvik</a:t>
            </a:r>
            <a:r>
              <a:rPr lang="en-US" dirty="0"/>
              <a:t> </a:t>
            </a:r>
            <a:r>
              <a:rPr lang="en-US" dirty="0" err="1"/>
              <a:t>eder</a:t>
            </a:r>
            <a:r>
              <a:rPr lang="en-US" dirty="0"/>
              <a:t>. </a:t>
            </a:r>
            <a:endParaRPr lang="tr-TR" dirty="0"/>
          </a:p>
          <a:p>
            <a:r>
              <a:rPr lang="tr-TR" dirty="0"/>
              <a:t>H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iki</a:t>
            </a:r>
            <a:r>
              <a:rPr lang="en-US" dirty="0"/>
              <a:t> </a:t>
            </a:r>
            <a:r>
              <a:rPr lang="en-US" dirty="0" err="1"/>
              <a:t>dildeki</a:t>
            </a:r>
            <a:r>
              <a:rPr lang="en-US" dirty="0"/>
              <a:t> </a:t>
            </a:r>
            <a:r>
              <a:rPr lang="en-US" dirty="0" err="1"/>
              <a:t>kelime</a:t>
            </a:r>
            <a:r>
              <a:rPr lang="en-US" dirty="0"/>
              <a:t> </a:t>
            </a:r>
            <a:r>
              <a:rPr lang="en-US" dirty="0" err="1"/>
              <a:t>dağarcıklarını</a:t>
            </a:r>
            <a:r>
              <a:rPr lang="en-US" dirty="0"/>
              <a:t> </a:t>
            </a:r>
            <a:r>
              <a:rPr lang="en-US" dirty="0" err="1"/>
              <a:t>geliştirmelerine</a:t>
            </a:r>
            <a:r>
              <a:rPr lang="en-US" dirty="0"/>
              <a:t> </a:t>
            </a:r>
            <a:r>
              <a:rPr lang="en-US" dirty="0" err="1"/>
              <a:t>yardımcı</a:t>
            </a:r>
            <a:r>
              <a:rPr lang="en-US" dirty="0"/>
              <a:t> </a:t>
            </a:r>
            <a:r>
              <a:rPr lang="en-US" dirty="0" err="1"/>
              <a:t>olabilir</a:t>
            </a:r>
            <a:r>
              <a:rPr lang="en-US" dirty="0"/>
              <a:t>.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70C37A2-300D-FD58-18F3-8D30585B3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7867" y="947138"/>
            <a:ext cx="4959823" cy="495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595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C001228-F85E-C865-755E-D76BBE896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25753" r="2164" b="16127"/>
          <a:stretch>
            <a:fillRect/>
          </a:stretch>
        </p:blipFill>
        <p:spPr>
          <a:xfrm>
            <a:off x="42553" y="2607733"/>
            <a:ext cx="3304838" cy="42502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72A4A7-842E-D4AA-6BE9-A8295B66DD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361" r="12854" b="13786"/>
          <a:stretch>
            <a:fillRect/>
          </a:stretch>
        </p:blipFill>
        <p:spPr>
          <a:xfrm>
            <a:off x="3286705" y="203201"/>
            <a:ext cx="5738762" cy="37597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0B75083-E2FD-C477-C90E-1E576569545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4183" t="4617" r="21569" b="17755"/>
          <a:stretch>
            <a:fillRect/>
          </a:stretch>
        </p:blipFill>
        <p:spPr>
          <a:xfrm>
            <a:off x="7281958" y="3735653"/>
            <a:ext cx="4723775" cy="312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688271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1429</TotalTime>
  <Words>2148</Words>
  <Application>Microsoft Macintosh PowerPoint</Application>
  <PresentationFormat>Widescreen</PresentationFormat>
  <Paragraphs>332</Paragraphs>
  <Slides>55</Slides>
  <Notes>7</Notes>
  <HiddenSlides>0</HiddenSlides>
  <MMClips>4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3" baseType="lpstr">
      <vt:lpstr>Aptos</vt:lpstr>
      <vt:lpstr>Arial</vt:lpstr>
      <vt:lpstr>Calibri</vt:lpstr>
      <vt:lpstr>Helvetica</vt:lpstr>
      <vt:lpstr>Trebuchet MS</vt:lpstr>
      <vt:lpstr>Tw Cen MT</vt:lpstr>
      <vt:lpstr>Wingdings 3</vt:lpstr>
      <vt:lpstr>Facet</vt:lpstr>
      <vt:lpstr> Yurt Dışında Yaşayan İki Dilli Türk Çocuklarına Türkçe ve Türk Kültürü Öğretimi Öğretmen Eğitimi   Çift Dilli Çocuklar için Çocuk Edebiyatı </vt:lpstr>
      <vt:lpstr>Sunum Akışı</vt:lpstr>
      <vt:lpstr>Çocuk Edebiyatı Nedir? </vt:lpstr>
      <vt:lpstr>Çocuk Edebiyatının Türleri ve Konuları</vt:lpstr>
      <vt:lpstr>Kültürel çeşitlilik içerisinde yaşadığımız bu çağda…</vt:lpstr>
      <vt:lpstr>Çift dilli çocuklara karşı yaklaşımımız nasıl olmalı? </vt:lpstr>
      <vt:lpstr>PowerPoint Presentation</vt:lpstr>
      <vt:lpstr>Çift Dilli Kitaplar Edinelim. </vt:lpstr>
      <vt:lpstr>PowerPoint Presentation</vt:lpstr>
      <vt:lpstr>İçinde hareket ve şarkı olan kitaplar seçelim.</vt:lpstr>
      <vt:lpstr>Hikaye karakterleri ile ilişkilendirebileceğimiz fiziksel ve dijital materyaller kullanalım.</vt:lpstr>
      <vt:lpstr>PowerPoint Presentation</vt:lpstr>
      <vt:lpstr>SESLİ OKUMA (READING ALOUD) </vt:lpstr>
      <vt:lpstr>Sesli Okuma Sırasında</vt:lpstr>
      <vt:lpstr>Kitap okurken kullanılan teknikler </vt:lpstr>
      <vt:lpstr>Kitap okurken kullanılan teknikler </vt:lpstr>
      <vt:lpstr>Kitap okurken kullanılan teknikler </vt:lpstr>
      <vt:lpstr>Kitap okurken kullanılan teknikler </vt:lpstr>
      <vt:lpstr>Kitap okurken kullanılan teknikler </vt:lpstr>
      <vt:lpstr>Kitap okurken kullanılan teknikler </vt:lpstr>
      <vt:lpstr>Kitap okurken kullanılan teknikler </vt:lpstr>
      <vt:lpstr>Kitap okurken kullanılan teknikler </vt:lpstr>
      <vt:lpstr>Kitap okurken kullanılan teknikler </vt:lpstr>
      <vt:lpstr>Kitap okurken kullanılan teknikleri </vt:lpstr>
      <vt:lpstr>Kitap okurken kullanılan teknikler </vt:lpstr>
      <vt:lpstr>PowerPoint Presentation</vt:lpstr>
      <vt:lpstr>Videoda kullanılan kitap okuma tekniklerini yorumlar kısmına yazalım.</vt:lpstr>
      <vt:lpstr>Yapılan bir araştırmaya göre, </vt:lpstr>
      <vt:lpstr>Sözlü Hikaye Anlatımı</vt:lpstr>
      <vt:lpstr>Sözlü Hikaye Anlatımı</vt:lpstr>
      <vt:lpstr>Kukla ile Hikaye Anlatımı</vt:lpstr>
      <vt:lpstr>Yaratıcı Drama</vt:lpstr>
      <vt:lpstr>Yaratıcı Drama Uygulayabilmek için</vt:lpstr>
      <vt:lpstr>PowerPoint Presentation</vt:lpstr>
      <vt:lpstr>Yapay zekâ tabanlı araçları hikayelere nasıl entegre edebiliriz?</vt:lpstr>
      <vt:lpstr>Hikaye Oluşturma/Anlatma/Dinleme Süreçlerinde Yapay Zeka Tabanlı Araçların İşlevleri</vt:lpstr>
      <vt:lpstr>PowerPoint Presentation</vt:lpstr>
      <vt:lpstr> Gemini ile Hikaye Oluşturma</vt:lpstr>
      <vt:lpstr>PowerPoint Presentation</vt:lpstr>
      <vt:lpstr>Ebeveynlerin Bakış Açısı: Türkçe Okuma Yazma Öğrenerek Türkiye'nin Kültürünü, Edebiyatını ve Tarihini Öğrenecekler.</vt:lpstr>
      <vt:lpstr>SÖZLÜ AİLE HİKAYELERİ TÜRLERİ</vt:lpstr>
      <vt:lpstr>Altı Farklı Aile Katılımı Yöntemi</vt:lpstr>
      <vt:lpstr>Altı Farklı Aile Katılımı Yöntemi</vt:lpstr>
      <vt:lpstr>İletişim (Communication):  Çocukların katılımları ve okul programları hakkında okul ile ev arasında etkili iletişimin kurulması</vt:lpstr>
      <vt:lpstr>Hikaye Anlatıcısı ve Çizer Olarak Çocuk Yazarlar</vt:lpstr>
      <vt:lpstr>PowerPoint Presentation</vt:lpstr>
      <vt:lpstr>PowerPoint Presentation</vt:lpstr>
      <vt:lpstr>Ebeveynlerin evde uygulamaları</vt:lpstr>
      <vt:lpstr>Çocuk kütüphanelerini neden bilmemiz gerekiyor?</vt:lpstr>
      <vt:lpstr>Kütüphanecilerin Sorumluluğu</vt:lpstr>
      <vt:lpstr>Çocuk Kütüphanelerinde Bulunan Materyaller</vt:lpstr>
      <vt:lpstr>Çocuk Kütüphanelerinde Bulunan Etkinlikler ve Programlar</vt:lpstr>
      <vt:lpstr>PowerPoint Presentation</vt:lpstr>
      <vt:lpstr>“Çok dilli okuma maratonu” etkinliği</vt:lpstr>
      <vt:lpstr>Teşekkürler.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Kubra  Firat</dc:creator>
  <cp:lastModifiedBy>Kubra  Firat</cp:lastModifiedBy>
  <cp:revision>45</cp:revision>
  <dcterms:created xsi:type="dcterms:W3CDTF">2026-04-20T19:50:03Z</dcterms:created>
  <dcterms:modified xsi:type="dcterms:W3CDTF">2026-04-26T08:51:19Z</dcterms:modified>
</cp:coreProperties>
</file>